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4" r:id="rId18"/>
    <p:sldId id="276" r:id="rId19"/>
    <p:sldId id="303" r:id="rId20"/>
    <p:sldId id="293" r:id="rId21"/>
    <p:sldId id="335" r:id="rId22"/>
    <p:sldId id="336"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121619"/>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249" autoAdjust="0"/>
  </p:normalViewPr>
  <p:slideViewPr>
    <p:cSldViewPr snapToGrid="0" snapToObjects="1">
      <p:cViewPr>
        <p:scale>
          <a:sx n="70" d="100"/>
          <a:sy n="70" d="100"/>
        </p:scale>
        <p:origin x="92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4/1/2023</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dirty="0"/>
          </a:p>
        </p:txBody>
      </p:sp>
    </p:spTree>
    <p:extLst>
      <p:ext uri="{BB962C8B-B14F-4D97-AF65-F5344CB8AC3E}">
        <p14:creationId xmlns:p14="http://schemas.microsoft.com/office/powerpoint/2010/main" val="679293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2187419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dirty="0"/>
          </a:p>
        </p:txBody>
      </p:sp>
    </p:spTree>
    <p:extLst>
      <p:ext uri="{BB962C8B-B14F-4D97-AF65-F5344CB8AC3E}">
        <p14:creationId xmlns:p14="http://schemas.microsoft.com/office/powerpoint/2010/main" val="421538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dirty="0"/>
          </a:p>
        </p:txBody>
      </p:sp>
    </p:spTree>
    <p:extLst>
      <p:ext uri="{BB962C8B-B14F-4D97-AF65-F5344CB8AC3E}">
        <p14:creationId xmlns:p14="http://schemas.microsoft.com/office/powerpoint/2010/main" val="3980542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dirty="0"/>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4/1/2023</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4/1/2023</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4/1/2023</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4/1/2023</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4/1/2023</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4/1/2023</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4/1/2023</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4/1/2023</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4/1/2023</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ntravadiKeerthi/-SpaceX-Falcon-9-1st-stage-Success-Landing-Prediction/blob/main/3.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ntravadiKeerthi/-SpaceX-Falcon-9-1st-stage-Success-Landing-Prediction/blob/main/5.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MantravadiKeerthi/-SpaceX-Falcon-9-1st-stage-Success-Landing-Prediction/blob/main/4.EDA%20Using%20SQL.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ntravadiKeerthi/-SpaceX-Falcon-9-1st-stage-Success-Landing-Prediction/blob/main/6.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ntravadiKeerthi/-SpaceX-Falcon-9-1st-stage-Success-Landing-Prediction/blob/main/7.%20Build%20an%20Interactive%20Dashboard%20with%20Ploty%20Dash"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MantravadiKeerthi/-SpaceX-Falcon-9-1st-stage-Success-Landing-Prediction/blob/main/8.Machine%20Learning%20Prediction.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antravadiKeerthi/-SpaceX-Falcon-9-1st-stage-Success-Landing-Prediction/blob/main/1.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ntravadiKeerthi/-SpaceX-Falcon-9-1st-stage-Success-Landing-Prediction/blob/main/2.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Mantravadi Keerthi</a:t>
            </a:r>
          </a:p>
          <a:p>
            <a:r>
              <a:rPr lang="en-US" dirty="0">
                <a:solidFill>
                  <a:schemeClr val="bg2"/>
                </a:solidFill>
                <a:latin typeface="Abadi" panose="020B0604020104020204" pitchFamily="34" charset="0"/>
                <a:ea typeface="SF Pro" pitchFamily="2" charset="0"/>
                <a:cs typeface="SF Pro" pitchFamily="2" charset="0"/>
              </a:rPr>
              <a:t>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April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1958"/>
            <a:ext cx="5178843" cy="4837391"/>
          </a:xfrm>
          <a:prstGeom prst="rect">
            <a:avLst/>
          </a:prstGeom>
        </p:spPr>
        <p:txBody>
          <a:bodyPr>
            <a:normAutofit fontScale="85000" lnSpcReduction="20000"/>
          </a:bodyPr>
          <a:lstStyle/>
          <a:p>
            <a:pPr algn="just"/>
            <a:r>
              <a:rPr lang="en-US" sz="2200" dirty="0">
                <a:latin typeface="Abadi" panose="020B0604020104020204" pitchFamily="34" charset="0"/>
              </a:rPr>
              <a:t>After obtaining and creating a Pandas DF from the collected data, data was filtered using the </a:t>
            </a:r>
            <a:r>
              <a:rPr lang="en-US" sz="2200" b="1" dirty="0">
                <a:latin typeface="Abadi" panose="020B0604020104020204" pitchFamily="34" charset="0"/>
              </a:rPr>
              <a:t>BoosterVersion</a:t>
            </a:r>
            <a:r>
              <a:rPr lang="en-US" sz="2200" dirty="0">
                <a:latin typeface="Abadi" panose="020B0604020104020204" pitchFamily="34" charset="0"/>
              </a:rPr>
              <a:t> column to only keep the Falcon 9 launches, then dealt with the missing data values in the </a:t>
            </a:r>
            <a:r>
              <a:rPr lang="en-US" sz="2200" b="1" dirty="0">
                <a:latin typeface="Abadi" panose="020B0604020104020204" pitchFamily="34" charset="0"/>
              </a:rPr>
              <a:t>LandingPad</a:t>
            </a:r>
            <a:r>
              <a:rPr lang="en-US" sz="2200" dirty="0">
                <a:latin typeface="Abadi" panose="020B0604020104020204" pitchFamily="34" charset="0"/>
              </a:rPr>
              <a:t> and </a:t>
            </a:r>
            <a:r>
              <a:rPr lang="en-US" sz="2200" b="1" dirty="0">
                <a:latin typeface="Abadi" panose="020B0604020104020204" pitchFamily="34" charset="0"/>
              </a:rPr>
              <a:t>PayloadMass</a:t>
            </a:r>
            <a:r>
              <a:rPr lang="en-US" sz="2200" dirty="0">
                <a:latin typeface="Abadi" panose="020B0604020104020204" pitchFamily="34" charset="0"/>
              </a:rPr>
              <a:t> columns. For the </a:t>
            </a:r>
            <a:r>
              <a:rPr lang="en-US" sz="2200" b="1" dirty="0">
                <a:latin typeface="Abadi" panose="020B0604020104020204" pitchFamily="34" charset="0"/>
              </a:rPr>
              <a:t>PayloadMass</a:t>
            </a:r>
            <a:r>
              <a:rPr lang="en-US" sz="2200" dirty="0">
                <a:latin typeface="Abadi" panose="020B0604020104020204" pitchFamily="34" charset="0"/>
              </a:rPr>
              <a:t> , missing data values were replaced using mean value of column. </a:t>
            </a:r>
          </a:p>
          <a:p>
            <a:pPr algn="just"/>
            <a:endParaRPr lang="en-US" sz="2200" dirty="0">
              <a:latin typeface="Abadi" panose="020B0604020104020204" pitchFamily="34" charset="0"/>
            </a:endParaRPr>
          </a:p>
          <a:p>
            <a:pPr algn="just"/>
            <a:r>
              <a:rPr lang="en-US" sz="2200" dirty="0">
                <a:latin typeface="Abadi" panose="020B0604020104020204" pitchFamily="34" charset="0"/>
              </a:rPr>
              <a:t> Also performed some Exploratory Data Analysis (EDA) to find some patterns in the data and determine what would be the label for training supervised models</a:t>
            </a:r>
          </a:p>
          <a:p>
            <a:pPr marL="0" indent="0" algn="just">
              <a:buNone/>
            </a:pPr>
            <a:r>
              <a:rPr lang="en-US" sz="2200" dirty="0">
                <a:latin typeface="Abadi" panose="020B0604020104020204" pitchFamily="34" charset="0"/>
              </a:rPr>
              <a:t> </a:t>
            </a:r>
          </a:p>
          <a:p>
            <a:pPr algn="just"/>
            <a:r>
              <a:rPr lang="en-US" sz="2200" dirty="0">
                <a:solidFill>
                  <a:schemeClr val="accent3">
                    <a:lumMod val="25000"/>
                  </a:schemeClr>
                </a:solidFill>
                <a:latin typeface="Abadi" panose="020B0604020104020204" pitchFamily="34" charset="0"/>
              </a:rPr>
              <a:t>The GitHub URL of the completed data wrangling related notebooks-</a:t>
            </a:r>
            <a:endParaRPr lang="en-US" sz="2200" dirty="0">
              <a:latin typeface="Abadi" panose="020B0604020104020204" pitchFamily="34" charset="0"/>
            </a:endParaRPr>
          </a:p>
          <a:p>
            <a:pPr marL="0" indent="0" algn="just">
              <a:buNone/>
            </a:pPr>
            <a:r>
              <a:rPr lang="en-US" sz="2200" dirty="0">
                <a:hlinkClick r:id="rId3"/>
              </a:rPr>
              <a:t>https://github.com/MantravadiKeerthi/-SpaceX-Falcon-9-1st-stage-Success-Landing-Prediction/blob/main/3.Data%20wrangling.ipynb</a:t>
            </a:r>
            <a:endParaRPr lang="en-US" sz="2200" dirty="0"/>
          </a:p>
          <a:p>
            <a:pPr algn="just"/>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90638E4-A28A-4709-8E36-921640C0BA46}"/>
              </a:ext>
            </a:extLst>
          </p:cNvPr>
          <p:cNvPicPr>
            <a:picLocks noChangeAspect="1"/>
          </p:cNvPicPr>
          <p:nvPr/>
        </p:nvPicPr>
        <p:blipFill>
          <a:blip r:embed="rId4"/>
          <a:stretch>
            <a:fillRect/>
          </a:stretch>
        </p:blipFill>
        <p:spPr>
          <a:xfrm>
            <a:off x="6243145" y="1481958"/>
            <a:ext cx="5178843" cy="454361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7724"/>
            <a:ext cx="10515601" cy="4679239"/>
          </a:xfrm>
          <a:prstGeom prst="rect">
            <a:avLst/>
          </a:prstGeom>
        </p:spPr>
        <p:txBody>
          <a:bodyPr lIns="91440" tIns="45720" rIns="91440" bIns="45720" anchor="t"/>
          <a:lstStyle/>
          <a:p>
            <a:pPr marL="0" indent="0" algn="just">
              <a:lnSpc>
                <a:spcPct val="100000"/>
              </a:lnSpc>
              <a:spcBef>
                <a:spcPts val="1400"/>
              </a:spcBef>
              <a:buNone/>
            </a:pPr>
            <a:r>
              <a:rPr lang="en-US" sz="2000" dirty="0">
                <a:latin typeface="Abadi" panose="020B0604020104020204" pitchFamily="34" charset="0"/>
              </a:rPr>
              <a:t>• Performed data Analysis and Feature Engineering using Pandas and Matplotlib.i.e.      </a:t>
            </a:r>
          </a:p>
          <a:p>
            <a:pPr algn="just">
              <a:lnSpc>
                <a:spcPct val="100000"/>
              </a:lnSpc>
              <a:spcBef>
                <a:spcPts val="1400"/>
              </a:spcBef>
              <a:buFont typeface="Wingdings" panose="05000000000000000000" pitchFamily="2" charset="2"/>
              <a:buChar char="Ø"/>
            </a:pPr>
            <a:r>
              <a:rPr lang="en-US" sz="1800" dirty="0">
                <a:latin typeface="Abadi" panose="020B0604020104020204" pitchFamily="34" charset="0"/>
              </a:rPr>
              <a:t>Exploratory Data Analysis                                      </a:t>
            </a:r>
          </a:p>
          <a:p>
            <a:pPr algn="just">
              <a:lnSpc>
                <a:spcPct val="100000"/>
              </a:lnSpc>
              <a:spcBef>
                <a:spcPts val="1400"/>
              </a:spcBef>
              <a:buFont typeface="Wingdings" panose="05000000000000000000" pitchFamily="2" charset="2"/>
              <a:buChar char="Ø"/>
            </a:pPr>
            <a:r>
              <a:rPr lang="en-US" sz="1800" dirty="0">
                <a:latin typeface="Abadi" panose="020B0604020104020204" pitchFamily="34" charset="0"/>
              </a:rPr>
              <a:t>Preparing Data Feature Engineering </a:t>
            </a:r>
          </a:p>
          <a:p>
            <a:pPr marL="0" indent="0" algn="just">
              <a:lnSpc>
                <a:spcPct val="100000"/>
              </a:lnSpc>
              <a:spcBef>
                <a:spcPts val="1400"/>
              </a:spcBef>
              <a:buNone/>
            </a:pPr>
            <a:r>
              <a:rPr lang="en-US" sz="2000" dirty="0">
                <a:latin typeface="Abadi" panose="020B0604020104020204" pitchFamily="34" charset="0"/>
              </a:rPr>
              <a:t>• Used scatter plots to Visualize the relationship between Flight Number and Launch Site, Payload and Launch Site, Flight Number and Orbit type, Payload and Orbit type. </a:t>
            </a:r>
          </a:p>
          <a:p>
            <a:pPr marL="0" indent="0" algn="just">
              <a:lnSpc>
                <a:spcPct val="100000"/>
              </a:lnSpc>
              <a:spcBef>
                <a:spcPts val="1400"/>
              </a:spcBef>
              <a:buNone/>
            </a:pPr>
            <a:r>
              <a:rPr lang="en-US" sz="2000" dirty="0">
                <a:latin typeface="Abadi" panose="020B0604020104020204" pitchFamily="34" charset="0"/>
              </a:rPr>
              <a:t>• Used Bar chart to Visualize the relationship between success rate of each orbit type </a:t>
            </a:r>
          </a:p>
          <a:p>
            <a:pPr marL="0" indent="0" algn="just">
              <a:lnSpc>
                <a:spcPct val="100000"/>
              </a:lnSpc>
              <a:spcBef>
                <a:spcPts val="1400"/>
              </a:spcBef>
              <a:buNone/>
            </a:pPr>
            <a:r>
              <a:rPr lang="en-US" sz="2000" dirty="0">
                <a:latin typeface="Abadi" panose="020B0604020104020204" pitchFamily="34" charset="0"/>
              </a:rPr>
              <a:t>• Line plot to Visualize the launch success yearly trend </a:t>
            </a:r>
          </a:p>
          <a:p>
            <a:pPr algn="just">
              <a:lnSpc>
                <a:spcPct val="100000"/>
              </a:lnSpc>
              <a:spcBef>
                <a:spcPts val="1400"/>
              </a:spcBef>
            </a:pPr>
            <a:r>
              <a:rPr lang="en-US" sz="2000" dirty="0">
                <a:solidFill>
                  <a:schemeClr val="accent3">
                    <a:lumMod val="25000"/>
                  </a:schemeClr>
                </a:solidFill>
                <a:latin typeface="Abadi" panose="020B0604020104020204" pitchFamily="34" charset="0"/>
              </a:rPr>
              <a:t>The GitHub URL of the completed EDA with data visualization notebook-</a:t>
            </a:r>
          </a:p>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https://github.com/MantravadiKeerthi/-SpaceX-Falcon-9-1st-stage-Success-Landing-Prediction/blob/main/5.EDA%20with%20Visualization.ipynb</a:t>
            </a:r>
            <a:endParaRPr lang="en-US" sz="2000" dirty="0">
              <a:solidFill>
                <a:schemeClr val="accent3">
                  <a:lumMod val="25000"/>
                </a:schemeClr>
              </a:solidFill>
              <a:latin typeface="Abadi" panose="020B0604020104020204" pitchFamily="34" charset="0"/>
            </a:endParaRPr>
          </a:p>
          <a:p>
            <a:pPr algn="just"/>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12</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EDA with Data Visualization (Plots Cont….) </a:t>
            </a:r>
          </a:p>
        </p:txBody>
      </p:sp>
      <p:pic>
        <p:nvPicPr>
          <p:cNvPr id="1026" name="Picture 2">
            <a:extLst>
              <a:ext uri="{FF2B5EF4-FFF2-40B4-BE49-F238E27FC236}">
                <a16:creationId xmlns:a16="http://schemas.microsoft.com/office/drawing/2014/main" id="{C2F13E78-A569-472A-8C26-C6709CCA4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028" y="1435317"/>
            <a:ext cx="5146510" cy="266371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C041204-73C8-4CA6-B617-4D23789F0BD1}"/>
              </a:ext>
            </a:extLst>
          </p:cNvPr>
          <p:cNvPicPr>
            <a:picLocks noChangeAspect="1"/>
          </p:cNvPicPr>
          <p:nvPr/>
        </p:nvPicPr>
        <p:blipFill>
          <a:blip r:embed="rId5"/>
          <a:stretch>
            <a:fillRect/>
          </a:stretch>
        </p:blipFill>
        <p:spPr>
          <a:xfrm>
            <a:off x="6139101" y="1435317"/>
            <a:ext cx="5146510" cy="2663717"/>
          </a:xfrm>
          <a:prstGeom prst="rect">
            <a:avLst/>
          </a:prstGeom>
        </p:spPr>
      </p:pic>
      <p:pic>
        <p:nvPicPr>
          <p:cNvPr id="3" name="Picture 2">
            <a:extLst>
              <a:ext uri="{FF2B5EF4-FFF2-40B4-BE49-F238E27FC236}">
                <a16:creationId xmlns:a16="http://schemas.microsoft.com/office/drawing/2014/main" id="{E7F5EE13-AB56-4899-A0C5-11EAB77CA056}"/>
              </a:ext>
            </a:extLst>
          </p:cNvPr>
          <p:cNvPicPr>
            <a:picLocks noChangeAspect="1"/>
          </p:cNvPicPr>
          <p:nvPr/>
        </p:nvPicPr>
        <p:blipFill>
          <a:blip r:embed="rId6"/>
          <a:stretch>
            <a:fillRect/>
          </a:stretch>
        </p:blipFill>
        <p:spPr>
          <a:xfrm>
            <a:off x="734028" y="4099034"/>
            <a:ext cx="5146510" cy="2663717"/>
          </a:xfrm>
          <a:prstGeom prst="rect">
            <a:avLst/>
          </a:prstGeom>
        </p:spPr>
      </p:pic>
      <p:pic>
        <p:nvPicPr>
          <p:cNvPr id="4" name="Picture 3">
            <a:extLst>
              <a:ext uri="{FF2B5EF4-FFF2-40B4-BE49-F238E27FC236}">
                <a16:creationId xmlns:a16="http://schemas.microsoft.com/office/drawing/2014/main" id="{092E4D71-063B-4EBD-B2B6-388D05F97E3E}"/>
              </a:ext>
            </a:extLst>
          </p:cNvPr>
          <p:cNvPicPr>
            <a:picLocks noChangeAspect="1"/>
          </p:cNvPicPr>
          <p:nvPr/>
        </p:nvPicPr>
        <p:blipFill>
          <a:blip r:embed="rId7"/>
          <a:stretch>
            <a:fillRect/>
          </a:stretch>
        </p:blipFill>
        <p:spPr>
          <a:xfrm>
            <a:off x="6139101" y="4099033"/>
            <a:ext cx="5146510" cy="2328177"/>
          </a:xfrm>
          <a:prstGeom prst="rect">
            <a:avLst/>
          </a:prstGeom>
        </p:spPr>
      </p:pic>
    </p:spTree>
    <p:extLst>
      <p:ext uri="{BB962C8B-B14F-4D97-AF65-F5344CB8AC3E}">
        <p14:creationId xmlns:p14="http://schemas.microsoft.com/office/powerpoint/2010/main" val="4093248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5325990" cy="4620636"/>
          </a:xfrm>
          <a:prstGeom prst="rect">
            <a:avLst/>
          </a:prstGeom>
        </p:spPr>
        <p:txBody>
          <a:bodyPr lIns="91440" tIns="45720" rIns="91440" bIns="45720" anchor="t"/>
          <a:lstStyle/>
          <a:p>
            <a:pPr algn="just">
              <a:lnSpc>
                <a:spcPct val="100000"/>
              </a:lnSpc>
              <a:spcBef>
                <a:spcPts val="1400"/>
              </a:spcBef>
            </a:pPr>
            <a:r>
              <a:rPr lang="en-US" sz="2000" dirty="0">
                <a:latin typeface="Abadi" panose="020B0604020104020204" pitchFamily="34" charset="0"/>
                <a:cs typeface="Times New Roman" panose="02020603050405020304" pitchFamily="18" charset="0"/>
              </a:rPr>
              <a:t>The following SQL queries were performed for EDA </a:t>
            </a:r>
          </a:p>
          <a:p>
            <a:pPr algn="just">
              <a:lnSpc>
                <a:spcPct val="100000"/>
              </a:lnSpc>
              <a:spcBef>
                <a:spcPts val="1400"/>
              </a:spcBef>
              <a:buFont typeface="Wingdings" panose="05000000000000000000" pitchFamily="2" charset="2"/>
              <a:buChar char="Ø"/>
            </a:pPr>
            <a:r>
              <a:rPr lang="en-US" sz="2000" dirty="0">
                <a:latin typeface="Abadi" panose="020B0604020104020204" pitchFamily="34" charset="0"/>
                <a:cs typeface="Times New Roman" panose="02020603050405020304" pitchFamily="18" charset="0"/>
              </a:rPr>
              <a:t> Display the names of the unique launch sites in the space mission </a:t>
            </a:r>
          </a:p>
          <a:p>
            <a:pPr algn="just">
              <a:lnSpc>
                <a:spcPct val="100000"/>
              </a:lnSpc>
              <a:spcBef>
                <a:spcPts val="1400"/>
              </a:spcBef>
              <a:buFont typeface="Wingdings" panose="05000000000000000000" pitchFamily="2" charset="2"/>
              <a:buChar char="Ø"/>
            </a:pPr>
            <a:r>
              <a:rPr lang="en-US" sz="2000" dirty="0">
                <a:latin typeface="Abadi" panose="020B0604020104020204" pitchFamily="34" charset="0"/>
                <a:cs typeface="Times New Roman" panose="02020603050405020304" pitchFamily="18" charset="0"/>
              </a:rPr>
              <a:t> Display 5 records where launch sites begin with the string 'CCA‘ </a:t>
            </a:r>
          </a:p>
          <a:p>
            <a:pPr algn="just">
              <a:lnSpc>
                <a:spcPct val="100000"/>
              </a:lnSpc>
              <a:spcBef>
                <a:spcPts val="1400"/>
              </a:spcBef>
              <a:buFont typeface="Wingdings" panose="05000000000000000000" pitchFamily="2" charset="2"/>
              <a:buChar char="Ø"/>
            </a:pPr>
            <a:r>
              <a:rPr lang="en-US" sz="2000" dirty="0">
                <a:latin typeface="Abadi" panose="020B0604020104020204" pitchFamily="34" charset="0"/>
                <a:cs typeface="Times New Roman" panose="02020603050405020304" pitchFamily="18" charset="0"/>
              </a:rPr>
              <a:t> Display the total payload mass carried by boosters launched by NASA (CRS) </a:t>
            </a:r>
          </a:p>
          <a:p>
            <a:pPr algn="just">
              <a:lnSpc>
                <a:spcPct val="100000"/>
              </a:lnSpc>
              <a:spcBef>
                <a:spcPts val="1400"/>
              </a:spcBef>
              <a:buFont typeface="Wingdings" panose="05000000000000000000" pitchFamily="2" charset="2"/>
              <a:buChar char="Ø"/>
            </a:pPr>
            <a:r>
              <a:rPr lang="en-US" sz="2000" dirty="0">
                <a:latin typeface="Abadi" panose="020B0604020104020204" pitchFamily="34" charset="0"/>
                <a:cs typeface="Times New Roman" panose="02020603050405020304" pitchFamily="18" charset="0"/>
              </a:rPr>
              <a:t>Display average payload mass carried by booster version F9 v1.1 </a:t>
            </a:r>
          </a:p>
          <a:p>
            <a:pPr algn="just">
              <a:lnSpc>
                <a:spcPct val="100000"/>
              </a:lnSpc>
              <a:spcBef>
                <a:spcPts val="1400"/>
              </a:spcBef>
              <a:buFont typeface="Wingdings" panose="05000000000000000000" pitchFamily="2" charset="2"/>
              <a:buChar char="Ø"/>
            </a:pPr>
            <a:r>
              <a:rPr lang="en-US" sz="2000" dirty="0">
                <a:latin typeface="Abadi" panose="020B0604020104020204" pitchFamily="34" charset="0"/>
                <a:cs typeface="Times New Roman" panose="02020603050405020304" pitchFamily="18" charset="0"/>
              </a:rPr>
              <a:t>List the date when the first successful landing outcome in ground pad was achieved </a:t>
            </a:r>
            <a:endParaRPr lang="en-US" sz="2000" dirty="0">
              <a:solidFill>
                <a:schemeClr val="accent3">
                  <a:lumMod val="25000"/>
                </a:schemeClr>
              </a:solidFill>
              <a:latin typeface="Abadi" panose="020B0604020104020204" pitchFamily="34" charset="0"/>
              <a:cs typeface="Times New Roman" panose="02020603050405020304" pitchFamily="18" charset="0"/>
            </a:endParaRPr>
          </a:p>
          <a:p>
            <a:pPr algn="just"/>
            <a:endParaRPr lang="en-US" dirty="0"/>
          </a:p>
          <a:p>
            <a:pPr algn="just"/>
            <a:endParaRPr lang="en-US" dirty="0"/>
          </a:p>
          <a:p>
            <a:pPr algn="just"/>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8" name="Picture 7">
            <a:extLst>
              <a:ext uri="{FF2B5EF4-FFF2-40B4-BE49-F238E27FC236}">
                <a16:creationId xmlns:a16="http://schemas.microsoft.com/office/drawing/2014/main" id="{85A323B2-D2F6-489F-9333-B0B4AE2BC318}"/>
              </a:ext>
            </a:extLst>
          </p:cNvPr>
          <p:cNvPicPr>
            <a:picLocks noChangeAspect="1"/>
          </p:cNvPicPr>
          <p:nvPr/>
        </p:nvPicPr>
        <p:blipFill>
          <a:blip r:embed="rId3"/>
          <a:stretch>
            <a:fillRect/>
          </a:stretch>
        </p:blipFill>
        <p:spPr>
          <a:xfrm>
            <a:off x="6096001" y="1806575"/>
            <a:ext cx="5325988" cy="451277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9448800" y="6455477"/>
            <a:ext cx="2743200" cy="401638"/>
          </a:xfrm>
        </p:spPr>
        <p:txBody>
          <a:bodyPr/>
          <a:lstStyle/>
          <a:p>
            <a:fld id="{5075537C-CA84-1446-933C-8E9D027F9201}" type="slidenum">
              <a:rPr lang="en-US" smtClean="0"/>
              <a:t>14</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gn="just">
              <a:lnSpc>
                <a:spcPct val="100000"/>
              </a:lnSpc>
              <a:spcBef>
                <a:spcPts val="1400"/>
              </a:spcBef>
              <a:buFont typeface="Wingdings" panose="05000000000000000000" pitchFamily="2" charset="2"/>
              <a:buChar char="Ø"/>
            </a:pPr>
            <a:r>
              <a:rPr lang="en-US" sz="2400" dirty="0">
                <a:latin typeface="Abadi" panose="020B0604020104020204" pitchFamily="34" charset="0"/>
                <a:cs typeface="Times New Roman" panose="02020603050405020304" pitchFamily="18" charset="0"/>
              </a:rPr>
              <a:t>List the names of the boosters which have success in drone ship and have payload mass greater than 4000 but less than 6000 (%sql SELECT DISTINCT Booster_Version, Payload FROM SPACEXTBL WHERE "Landing _Outcome" = "Success (drone ship)" AND PAYLOAD_MASS__KG_ &gt; 4000 AND PAYLOAD_MASS__KG_ &lt; 6000;) </a:t>
            </a:r>
          </a:p>
          <a:p>
            <a:pPr algn="just">
              <a:lnSpc>
                <a:spcPct val="100000"/>
              </a:lnSpc>
              <a:spcBef>
                <a:spcPts val="1400"/>
              </a:spcBef>
              <a:buFont typeface="Wingdings" panose="05000000000000000000" pitchFamily="2" charset="2"/>
              <a:buChar char="Ø"/>
            </a:pPr>
            <a:r>
              <a:rPr lang="en-US" sz="2400" dirty="0">
                <a:latin typeface="Abadi" panose="020B0604020104020204" pitchFamily="34" charset="0"/>
                <a:cs typeface="Times New Roman" panose="02020603050405020304" pitchFamily="18" charset="0"/>
              </a:rPr>
              <a:t>List the total number of successful and failure mission outcome</a:t>
            </a:r>
          </a:p>
          <a:p>
            <a:pPr algn="just">
              <a:lnSpc>
                <a:spcPct val="100000"/>
              </a:lnSpc>
              <a:spcBef>
                <a:spcPts val="1400"/>
              </a:spcBef>
            </a:pPr>
            <a:r>
              <a:rPr lang="en-US" sz="2400" dirty="0">
                <a:solidFill>
                  <a:schemeClr val="accent3">
                    <a:lumMod val="25000"/>
                  </a:schemeClr>
                </a:solidFill>
                <a:latin typeface="Abadi" panose="020B0604020104020204" pitchFamily="34" charset="0"/>
                <a:cs typeface="Times New Roman" panose="02020603050405020304" pitchFamily="18" charset="0"/>
              </a:rPr>
              <a:t>The GitHub URL of the completed EDA with SQL notebook-</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https://github.com/MantravadiKeerthi/-SpaceX-Falcon-9-1st-stage-Success-Landing-Prediction/blob/main/4.EDA%20Using%20SQL.ipynb</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panose="020B0604020104020204" pitchFamily="34" charset="0"/>
              </a:rPr>
              <a:t>EDA with SQL (Cont.…)</a:t>
            </a:r>
            <a:endParaRPr lang="en-US" dirty="0">
              <a:solidFill>
                <a:srgbClr val="0B49CB"/>
              </a:solidFill>
              <a:latin typeface="Abadi" panose="020B0604020104020204" pitchFamily="34" charset="0"/>
            </a:endParaRPr>
          </a:p>
        </p:txBody>
      </p:sp>
    </p:spTree>
    <p:extLst>
      <p:ext uri="{BB962C8B-B14F-4D97-AF65-F5344CB8AC3E}">
        <p14:creationId xmlns:p14="http://schemas.microsoft.com/office/powerpoint/2010/main" val="310108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76552"/>
            <a:ext cx="5257800" cy="4649840"/>
          </a:xfrm>
          <a:prstGeom prst="rect">
            <a:avLst/>
          </a:prstGeom>
        </p:spPr>
        <p:txBody>
          <a:bodyPr>
            <a:normAutofit/>
          </a:bodyPr>
          <a:lstStyle/>
          <a:p>
            <a:pPr algn="just">
              <a:lnSpc>
                <a:spcPct val="100000"/>
              </a:lnSpc>
              <a:spcBef>
                <a:spcPts val="1400"/>
              </a:spcBef>
            </a:pPr>
            <a:r>
              <a:rPr lang="en-US" sz="2000" dirty="0">
                <a:latin typeface="Abadi" panose="020B0604020104020204" pitchFamily="34" charset="0"/>
              </a:rPr>
              <a:t>Created folium map to marked all the launch sites, and created map objects such as markers, circles, lines to mark the success or failure of launches for each launch site. </a:t>
            </a:r>
          </a:p>
          <a:p>
            <a:pPr algn="just">
              <a:lnSpc>
                <a:spcPct val="100000"/>
              </a:lnSpc>
              <a:spcBef>
                <a:spcPts val="1400"/>
              </a:spcBef>
            </a:pPr>
            <a:r>
              <a:rPr lang="en-US" sz="2000" dirty="0">
                <a:latin typeface="Abadi" panose="020B0604020104020204" pitchFamily="34" charset="0"/>
              </a:rPr>
              <a:t> Created a launch set outcomes (failure=0 or success=1). </a:t>
            </a:r>
          </a:p>
          <a:p>
            <a:pPr algn="just">
              <a:lnSpc>
                <a:spcPct val="100000"/>
              </a:lnSpc>
              <a:spcBef>
                <a:spcPts val="1400"/>
              </a:spcBef>
            </a:pPr>
            <a:r>
              <a:rPr lang="en-US" sz="2000" dirty="0">
                <a:solidFill>
                  <a:schemeClr val="accent3">
                    <a:lumMod val="25000"/>
                  </a:schemeClr>
                </a:solidFill>
                <a:latin typeface="Abadi" panose="020B0604020104020204" pitchFamily="34" charset="0"/>
              </a:rPr>
              <a:t>The GitHub URL of the completed interactive map with Folium map-</a:t>
            </a:r>
          </a:p>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https://github.com/MantravadiKeerthi/-SpaceX-Falcon-9-1st-stage-Success-Landing-Prediction/blob/main/6.Interactive%20Visual%20Analytics%20with%20Folium.ipynb</a:t>
            </a:r>
            <a:endParaRPr lang="en-US" sz="2000" dirty="0">
              <a:solidFill>
                <a:schemeClr val="accent3">
                  <a:lumMod val="25000"/>
                </a:schemeClr>
              </a:solidFill>
              <a:latin typeface="Abadi" panose="020B0604020104020204" pitchFamily="34" charset="0"/>
            </a:endParaRPr>
          </a:p>
          <a:p>
            <a:pPr algn="just"/>
            <a:endParaRPr lang="en-US" dirty="0"/>
          </a:p>
          <a:p>
            <a:pPr algn="just"/>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33399C33-099E-434A-9083-95AD2776F742}"/>
              </a:ext>
            </a:extLst>
          </p:cNvPr>
          <p:cNvPicPr>
            <a:picLocks noChangeAspect="1"/>
          </p:cNvPicPr>
          <p:nvPr/>
        </p:nvPicPr>
        <p:blipFill>
          <a:blip r:embed="rId4"/>
          <a:stretch>
            <a:fillRect/>
          </a:stretch>
        </p:blipFill>
        <p:spPr>
          <a:xfrm>
            <a:off x="6096000" y="1476142"/>
            <a:ext cx="5361972" cy="4850659"/>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1959"/>
            <a:ext cx="5325990" cy="4945252"/>
          </a:xfrm>
          <a:prstGeom prst="rect">
            <a:avLst/>
          </a:prstGeom>
        </p:spPr>
        <p:txBody>
          <a:bodyPr vert="horz" lIns="91440" tIns="45720" rIns="91440" bIns="45720" rtlCol="0" anchor="t">
            <a:normAutofit fontScale="92500" lnSpcReduction="10000"/>
          </a:bodyPr>
          <a:lstStyle/>
          <a:p>
            <a:pPr algn="just">
              <a:lnSpc>
                <a:spcPct val="100000"/>
              </a:lnSpc>
              <a:spcBef>
                <a:spcPts val="1400"/>
              </a:spcBef>
            </a:pPr>
            <a:r>
              <a:rPr lang="en-US" sz="2000" dirty="0">
                <a:latin typeface="Abadi" panose="020B0604020104020204" pitchFamily="34" charset="0"/>
              </a:rPr>
              <a:t>Built an interactive dashboard application with Plotly dash by: </a:t>
            </a:r>
          </a:p>
          <a:p>
            <a:pPr algn="just">
              <a:lnSpc>
                <a:spcPct val="100000"/>
              </a:lnSpc>
              <a:spcBef>
                <a:spcPts val="1400"/>
              </a:spcBef>
            </a:pPr>
            <a:r>
              <a:rPr lang="en-US" sz="2000" dirty="0">
                <a:latin typeface="Abadi" panose="020B0604020104020204" pitchFamily="34" charset="0"/>
              </a:rPr>
              <a:t> Adding a Launch Site Drop-down Input Component  </a:t>
            </a:r>
          </a:p>
          <a:p>
            <a:pPr algn="just">
              <a:lnSpc>
                <a:spcPct val="100000"/>
              </a:lnSpc>
              <a:spcBef>
                <a:spcPts val="1400"/>
              </a:spcBef>
            </a:pPr>
            <a:r>
              <a:rPr lang="en-US" sz="2000" dirty="0">
                <a:latin typeface="Abadi" panose="020B0604020104020204" pitchFamily="34" charset="0"/>
              </a:rPr>
              <a:t>Adding a callback function to render success-pie-chart based on selected site dropdown </a:t>
            </a:r>
          </a:p>
          <a:p>
            <a:pPr algn="just">
              <a:lnSpc>
                <a:spcPct val="100000"/>
              </a:lnSpc>
              <a:spcBef>
                <a:spcPts val="1400"/>
              </a:spcBef>
            </a:pPr>
            <a:r>
              <a:rPr lang="en-US" sz="2000" dirty="0">
                <a:latin typeface="Abadi" panose="020B0604020104020204" pitchFamily="34" charset="0"/>
              </a:rPr>
              <a:t>Adding a Range Slider to Select Payload </a:t>
            </a:r>
          </a:p>
          <a:p>
            <a:pPr algn="just">
              <a:lnSpc>
                <a:spcPct val="100000"/>
              </a:lnSpc>
              <a:spcBef>
                <a:spcPts val="1400"/>
              </a:spcBef>
            </a:pPr>
            <a:r>
              <a:rPr lang="en-US" sz="2000" dirty="0">
                <a:latin typeface="Abadi" panose="020B0604020104020204" pitchFamily="34" charset="0"/>
              </a:rPr>
              <a:t>Adding a callback function to render the success-payload-scatter-chart scatter plot </a:t>
            </a:r>
          </a:p>
          <a:p>
            <a:pPr algn="just">
              <a:lnSpc>
                <a:spcPct val="100000"/>
              </a:lnSpc>
              <a:spcBef>
                <a:spcPts val="1400"/>
              </a:spcBef>
            </a:pPr>
            <a:r>
              <a:rPr lang="en-US" sz="2000" dirty="0">
                <a:solidFill>
                  <a:schemeClr val="accent3">
                    <a:lumMod val="25000"/>
                  </a:schemeClr>
                </a:solidFill>
                <a:latin typeface="Abadi" panose="020B0604020104020204" pitchFamily="34" charset="0"/>
              </a:rPr>
              <a:t>The GitHub URL of the completed Plotly Dash lab-</a:t>
            </a:r>
            <a:r>
              <a:rPr lang="en-US" sz="2000" dirty="0">
                <a:solidFill>
                  <a:schemeClr val="accent3">
                    <a:lumMod val="25000"/>
                  </a:schemeClr>
                </a:solidFill>
                <a:latin typeface="Abadi" panose="020B0604020104020204" pitchFamily="34" charset="0"/>
                <a:hlinkClick r:id="rId3"/>
              </a:rPr>
              <a:t>https://github.com/MantravadiKeerthi/-SpaceX-Falcon-9-1st-stage-Success-Landing-Prediction/blob/main/7.%20Build%20an%20Interactive%20Dashboard%20with%20Ploty%20Dash</a:t>
            </a:r>
            <a:endParaRPr lang="en-US" sz="2000" dirty="0">
              <a:solidFill>
                <a:schemeClr val="accent3">
                  <a:lumMod val="25000"/>
                </a:schemeClr>
              </a:solidFill>
              <a:latin typeface="Abadi" panose="020B0604020104020204" pitchFamily="34" charset="0"/>
            </a:endParaRPr>
          </a:p>
          <a:p>
            <a:pPr algn="just"/>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a:extLst>
              <a:ext uri="{FF2B5EF4-FFF2-40B4-BE49-F238E27FC236}">
                <a16:creationId xmlns:a16="http://schemas.microsoft.com/office/drawing/2014/main" id="{D76C7227-D7FA-4528-A8CA-9CBC9290C0D3}"/>
              </a:ext>
            </a:extLst>
          </p:cNvPr>
          <p:cNvPicPr>
            <a:picLocks noChangeAspect="1"/>
          </p:cNvPicPr>
          <p:nvPr/>
        </p:nvPicPr>
        <p:blipFill>
          <a:blip r:embed="rId4"/>
          <a:stretch>
            <a:fillRect/>
          </a:stretch>
        </p:blipFill>
        <p:spPr>
          <a:xfrm>
            <a:off x="6300716" y="1495606"/>
            <a:ext cx="5325989" cy="4543615"/>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448800" y="6453622"/>
            <a:ext cx="2743200" cy="401638"/>
          </a:xfrm>
        </p:spPr>
        <p:txBody>
          <a:bodyPr/>
          <a:lstStyle/>
          <a:p>
            <a:fld id="{5075537C-CA84-1446-933C-8E9D027F9201}" type="slidenum">
              <a:rPr lang="en-US" smtClean="0"/>
              <a:t>17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4130"/>
            <a:ext cx="9745589" cy="4616177"/>
          </a:xfrm>
          <a:prstGeom prst="rect">
            <a:avLst/>
          </a:prstGeom>
        </p:spPr>
        <p:txBody>
          <a:bodyPr>
            <a:normAutofit fontScale="92500" lnSpcReduction="10000"/>
          </a:bodyPr>
          <a:lstStyle/>
          <a:p>
            <a:pPr algn="just">
              <a:lnSpc>
                <a:spcPct val="100000"/>
              </a:lnSpc>
              <a:spcBef>
                <a:spcPts val="1400"/>
              </a:spcBef>
            </a:pPr>
            <a:endParaRPr lang="en-US" sz="2200" dirty="0">
              <a:latin typeface="Abadi" panose="020B0604020104020204" pitchFamily="34" charset="0"/>
            </a:endParaRPr>
          </a:p>
          <a:p>
            <a:pPr algn="just">
              <a:lnSpc>
                <a:spcPct val="100000"/>
              </a:lnSpc>
              <a:spcBef>
                <a:spcPts val="1400"/>
              </a:spcBef>
            </a:pPr>
            <a:r>
              <a:rPr lang="en-US" sz="2200" dirty="0">
                <a:latin typeface="Abadi" panose="020B0604020104020204" pitchFamily="34" charset="0"/>
              </a:rPr>
              <a:t>Summary of how I built, evaluated, improved, and found the best performing classification model </a:t>
            </a:r>
          </a:p>
          <a:p>
            <a:pPr algn="just">
              <a:lnSpc>
                <a:spcPct val="100000"/>
              </a:lnSpc>
              <a:spcBef>
                <a:spcPts val="1400"/>
              </a:spcBef>
            </a:pPr>
            <a:r>
              <a:rPr lang="en-US" sz="2200" dirty="0">
                <a:latin typeface="Abadi" panose="020B0604020104020204" pitchFamily="34" charset="0"/>
              </a:rPr>
              <a:t> After loading the data as a Pandas Dataframe, I set out to perform exploratory Data Analysis and determine Training Labels by; </a:t>
            </a:r>
          </a:p>
          <a:p>
            <a:pPr algn="just">
              <a:lnSpc>
                <a:spcPct val="100000"/>
              </a:lnSpc>
              <a:spcBef>
                <a:spcPts val="1400"/>
              </a:spcBef>
              <a:buFont typeface="Wingdings" panose="05000000000000000000" pitchFamily="2" charset="2"/>
              <a:buChar char="Ø"/>
            </a:pPr>
            <a:r>
              <a:rPr lang="en-US" sz="2200" dirty="0">
                <a:latin typeface="Abadi" panose="020B0604020104020204" pitchFamily="34" charset="0"/>
              </a:rPr>
              <a:t>  Creating a NumPy array from the column Class in data, by applying the method to_numpy() then assigned it to the variable Y as the outcome variable. </a:t>
            </a:r>
          </a:p>
          <a:p>
            <a:pPr algn="just">
              <a:lnSpc>
                <a:spcPct val="100000"/>
              </a:lnSpc>
              <a:spcBef>
                <a:spcPts val="1400"/>
              </a:spcBef>
              <a:buFont typeface="Wingdings" panose="05000000000000000000" pitchFamily="2" charset="2"/>
              <a:buChar char="Ø"/>
            </a:pPr>
            <a:r>
              <a:rPr lang="en-US" sz="2200" dirty="0">
                <a:latin typeface="Abadi" panose="020B0604020104020204" pitchFamily="34" charset="0"/>
              </a:rPr>
              <a:t>  Then standardized the feature dataset (x) by transforming it using preprocessing.StandardScaler() function from Sklearn. </a:t>
            </a:r>
          </a:p>
          <a:p>
            <a:pPr algn="just">
              <a:lnSpc>
                <a:spcPct val="100000"/>
              </a:lnSpc>
              <a:spcBef>
                <a:spcPts val="1400"/>
              </a:spcBef>
              <a:buFont typeface="Wingdings" panose="05000000000000000000" pitchFamily="2" charset="2"/>
              <a:buChar char="Ø"/>
            </a:pPr>
            <a:r>
              <a:rPr lang="en-US" sz="2200" dirty="0">
                <a:latin typeface="Abadi" panose="020B0604020104020204" pitchFamily="34" charset="0"/>
              </a:rPr>
              <a:t>  After which the data was split into training and testing sets using the function train_test_split from sklearn.model_selection with the test_size parameter set to 0.2 and random_state to 2.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9448800" y="6453622"/>
            <a:ext cx="2743200" cy="401638"/>
          </a:xfrm>
        </p:spPr>
        <p:txBody>
          <a:bodyPr/>
          <a:lstStyle/>
          <a:p>
            <a:fld id="{5075537C-CA84-1446-933C-8E9D027F9201}" type="slidenum">
              <a:rPr lang="en-US" smtClean="0"/>
              <a:t>18</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59977"/>
            <a:ext cx="10515600" cy="4867234"/>
          </a:xfrm>
          <a:prstGeom prst="rect">
            <a:avLst/>
          </a:prstGeom>
        </p:spPr>
        <p:txBody>
          <a:bodyPr>
            <a:noAutofit/>
          </a:bodyPr>
          <a:lstStyle/>
          <a:p>
            <a:pPr algn="just">
              <a:lnSpc>
                <a:spcPct val="100000"/>
              </a:lnSpc>
              <a:spcBef>
                <a:spcPts val="1400"/>
              </a:spcBef>
            </a:pPr>
            <a:r>
              <a:rPr lang="en-US" sz="2000" dirty="0">
                <a:latin typeface="Abadi" panose="020B0604020104020204" pitchFamily="34" charset="0"/>
              </a:rPr>
              <a:t>In order to find the best ML model/ method that would performs best using the test data between SVM, Classification Trees, k nearest neighbors and Logistic Regression;</a:t>
            </a:r>
          </a:p>
          <a:p>
            <a:pPr algn="just">
              <a:lnSpc>
                <a:spcPct val="100000"/>
              </a:lnSpc>
              <a:spcBef>
                <a:spcPts val="1400"/>
              </a:spcBef>
              <a:buFont typeface="Wingdings" panose="05000000000000000000" pitchFamily="2" charset="2"/>
              <a:buChar char="Ø"/>
            </a:pPr>
            <a:r>
              <a:rPr lang="en-US" sz="2000" dirty="0">
                <a:latin typeface="Abadi" panose="020B0604020104020204" pitchFamily="34" charset="0"/>
              </a:rPr>
              <a:t> First created an object for each of the algorithms then created a GridSearchCV object and assigned them a set of parameters for each model. • For each of the models under evaluation, the GridsearchCV object was created with cv=10, then fit the training data into the GridSearch object for each to Find best Hyperparameter.</a:t>
            </a:r>
          </a:p>
          <a:p>
            <a:pPr algn="just">
              <a:lnSpc>
                <a:spcPct val="100000"/>
              </a:lnSpc>
              <a:spcBef>
                <a:spcPts val="1400"/>
              </a:spcBef>
              <a:buFont typeface="Wingdings" panose="05000000000000000000" pitchFamily="2" charset="2"/>
              <a:buChar char="Ø"/>
            </a:pPr>
            <a:r>
              <a:rPr lang="en-US" sz="2000" dirty="0">
                <a:latin typeface="Abadi" panose="020B0604020104020204" pitchFamily="34" charset="0"/>
              </a:rPr>
              <a:t>After fitting the training set, we output GridSearchCV object for each of the models, then displayed the best parameters using the data attribute best_params_ and the accuracy on the validation data using the data attribute best_score_.</a:t>
            </a:r>
          </a:p>
          <a:p>
            <a:pPr algn="just">
              <a:lnSpc>
                <a:spcPct val="100000"/>
              </a:lnSpc>
              <a:spcBef>
                <a:spcPts val="1400"/>
              </a:spcBef>
              <a:buFont typeface="Wingdings" panose="05000000000000000000" pitchFamily="2" charset="2"/>
              <a:buChar char="Ø"/>
            </a:pPr>
            <a:r>
              <a:rPr lang="en-US" sz="2000" dirty="0">
                <a:latin typeface="Abadi" panose="020B0604020104020204" pitchFamily="34" charset="0"/>
              </a:rPr>
              <a:t>Finally using the method score to calculate the accuracy on the test data for each model and plotted a confusion matrix for each using the test and predicted outcomes.</a:t>
            </a: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r>
              <a:rPr lang="en-IN" dirty="0">
                <a:solidFill>
                  <a:srgbClr val="0B49CB"/>
                </a:solidFill>
                <a:latin typeface="Abadi" panose="020B0604020104020204" pitchFamily="34" charset="0"/>
              </a:rPr>
              <a:t> (Cont.…)</a:t>
            </a:r>
            <a:endParaRPr lang="en-US" dirty="0">
              <a:solidFill>
                <a:srgbClr val="0B49CB"/>
              </a:solidFill>
              <a:latin typeface="Abadi"/>
            </a:endParaRPr>
          </a:p>
        </p:txBody>
      </p:sp>
    </p:spTree>
    <p:extLst>
      <p:ext uri="{BB962C8B-B14F-4D97-AF65-F5344CB8AC3E}">
        <p14:creationId xmlns:p14="http://schemas.microsoft.com/office/powerpoint/2010/main" val="2099464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9448800" y="6427211"/>
            <a:ext cx="2743200" cy="401638"/>
          </a:xfrm>
        </p:spPr>
        <p:txBody>
          <a:bodyPr/>
          <a:lstStyle/>
          <a:p>
            <a:fld id="{5075537C-CA84-1446-933C-8E9D027F9201}" type="slidenum">
              <a:rPr lang="en-US" smtClean="0"/>
              <a:t>19</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The table below shows the test data accuracy score for each of the methods comparing them to show which performed best using the test data between SVM, Classification Trees, k nearest neighbors and Logistic Regression;</a:t>
            </a:r>
          </a:p>
          <a:p>
            <a:pPr>
              <a:lnSpc>
                <a:spcPct val="100000"/>
              </a:lnSpc>
              <a:spcBef>
                <a:spcPts val="1400"/>
              </a:spcBef>
            </a:pPr>
            <a:r>
              <a:rPr lang="en-US" sz="2400" dirty="0">
                <a:solidFill>
                  <a:schemeClr val="accent3">
                    <a:lumMod val="25000"/>
                  </a:schemeClr>
                </a:solidFill>
                <a:latin typeface="Abadi" panose="020B0604020104020204" pitchFamily="34" charset="0"/>
              </a:rPr>
              <a:t>The GitHub URL of the completed predictive analysis lab-</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https://github.com/MantravadiKeerthi/-SpaceX-Falcon-9-1st-stage-Success-Landing-Prediction/blob/main/8.Machine%20Learning%20Prediction.ipynb</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r>
              <a:rPr lang="en-IN" dirty="0">
                <a:solidFill>
                  <a:srgbClr val="0B49CB"/>
                </a:solidFill>
                <a:latin typeface="Abadi" panose="020B0604020104020204" pitchFamily="34" charset="0"/>
              </a:rPr>
              <a:t> (Cont.…)</a:t>
            </a:r>
            <a:endParaRPr lang="en-US" dirty="0">
              <a:solidFill>
                <a:srgbClr val="0B49CB"/>
              </a:solidFill>
              <a:latin typeface="Abadi"/>
            </a:endParaRPr>
          </a:p>
        </p:txBody>
      </p:sp>
      <p:sp>
        <p:nvSpPr>
          <p:cNvPr id="7" name="Title 1">
            <a:extLst>
              <a:ext uri="{FF2B5EF4-FFF2-40B4-BE49-F238E27FC236}">
                <a16:creationId xmlns:a16="http://schemas.microsoft.com/office/drawing/2014/main" id="{F1CC5548-AF92-4BF1-80C0-2EDF231C87C2}"/>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Tree>
    <p:extLst>
      <p:ext uri="{BB962C8B-B14F-4D97-AF65-F5344CB8AC3E}">
        <p14:creationId xmlns:p14="http://schemas.microsoft.com/office/powerpoint/2010/main" val="1692252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448800" y="6456362"/>
            <a:ext cx="2743200" cy="401638"/>
          </a:xfrm>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20</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27211"/>
            <a:ext cx="2743200" cy="401638"/>
          </a:xfrm>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456" y="1378291"/>
            <a:ext cx="6624017" cy="79281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DD3DA9CC-337D-4599-A541-11E1BAC09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5717" y="1774697"/>
            <a:ext cx="7705725"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27211"/>
            <a:ext cx="2743200" cy="401638"/>
          </a:xfrm>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07605"/>
            <a:ext cx="7301934"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01542791-5275-46C3-9310-0C2ACAB72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051" y="1956654"/>
            <a:ext cx="8475522" cy="460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2666"/>
            <a:ext cx="5709617" cy="549049"/>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88987CC9-0EA0-4FBF-84B0-4E9870BA4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715" y="2206682"/>
            <a:ext cx="54387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27211"/>
            <a:ext cx="2743200" cy="401638"/>
          </a:xfrm>
        </p:spPr>
        <p:txBody>
          <a:bodyPr/>
          <a:lstStyle/>
          <a:p>
            <a:fld id="{5075537C-CA84-1446-933C-8E9D027F9201}" type="slidenum">
              <a:rPr lang="en-US" smtClean="0"/>
              <a:t>25</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60308"/>
            <a:ext cx="7944761"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1600C6F6-48EB-487E-B18E-C49032AFE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562" y="1909356"/>
            <a:ext cx="8480876" cy="452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39974"/>
            <a:ext cx="2743200" cy="401638"/>
          </a:xfrm>
        </p:spPr>
        <p:txBody>
          <a:bodyPr/>
          <a:lstStyle/>
          <a:p>
            <a:fld id="{5075537C-CA84-1446-933C-8E9D027F9201}" type="slidenum">
              <a:rPr lang="en-US" smtClean="0"/>
              <a:t>26</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63717"/>
            <a:ext cx="8279396"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E7DB750F-A7B9-4405-9B2F-95C151ABD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415" y="1912766"/>
            <a:ext cx="8380792" cy="4653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27211"/>
            <a:ext cx="2743200" cy="401638"/>
          </a:xfrm>
        </p:spPr>
        <p:txBody>
          <a:bodyPr/>
          <a:lstStyle/>
          <a:p>
            <a:fld id="{5075537C-CA84-1446-933C-8E9D027F9201}" type="slidenum">
              <a:rPr lang="en-US" smtClean="0"/>
              <a:t>27</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6075"/>
            <a:ext cx="7396527"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TextBox 1">
            <a:extLst>
              <a:ext uri="{FF2B5EF4-FFF2-40B4-BE49-F238E27FC236}">
                <a16:creationId xmlns:a16="http://schemas.microsoft.com/office/drawing/2014/main" id="{19BB72D5-373D-4447-BEE6-C7C95151CB69}"/>
              </a:ext>
            </a:extLst>
          </p:cNvPr>
          <p:cNvSpPr txBox="1"/>
          <p:nvPr/>
        </p:nvSpPr>
        <p:spPr>
          <a:xfrm>
            <a:off x="974678" y="5871253"/>
            <a:ext cx="10515599" cy="400110"/>
          </a:xfrm>
          <a:prstGeom prst="rect">
            <a:avLst/>
          </a:prstGeom>
          <a:noFill/>
        </p:spPr>
        <p:txBody>
          <a:bodyPr wrap="square" rtlCol="0">
            <a:spAutoFit/>
          </a:bodyPr>
          <a:lstStyle/>
          <a:p>
            <a:pPr algn="just"/>
            <a:r>
              <a:rPr lang="en-US" sz="2000" dirty="0">
                <a:latin typeface="Abadi" panose="020B0604020104020204" pitchFamily="34" charset="0"/>
              </a:rPr>
              <a:t>                             Since 2013, the success rate kept going up till 2020</a:t>
            </a:r>
            <a:endParaRPr lang="en-IN" sz="2000" dirty="0">
              <a:latin typeface="Abadi" panose="020B0604020104020204" pitchFamily="34" charset="0"/>
            </a:endParaRPr>
          </a:p>
        </p:txBody>
      </p:sp>
      <p:pic>
        <p:nvPicPr>
          <p:cNvPr id="7170" name="Picture 2">
            <a:extLst>
              <a:ext uri="{FF2B5EF4-FFF2-40B4-BE49-F238E27FC236}">
                <a16:creationId xmlns:a16="http://schemas.microsoft.com/office/drawing/2014/main" id="{AF74172B-CB7B-4B7D-A442-5AEDC3C8A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663" y="1895239"/>
            <a:ext cx="5400675" cy="393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pPr/>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9281"/>
            <a:ext cx="10515600" cy="1185589"/>
          </a:xfrm>
          <a:prstGeom prst="rect">
            <a:avLst/>
          </a:prstGeom>
        </p:spPr>
        <p:txBody>
          <a:bodyPr>
            <a:normAutofit/>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Find the names of the unique launch sites</a:t>
            </a:r>
          </a:p>
          <a:p>
            <a:pPr marL="0" indent="0" algn="just">
              <a:lnSpc>
                <a:spcPct val="100000"/>
              </a:lnSpc>
              <a:spcBef>
                <a:spcPts val="1400"/>
              </a:spcBef>
              <a:buNone/>
            </a:pPr>
            <a:r>
              <a:rPr lang="en-US" sz="2000" dirty="0">
                <a:latin typeface="Abadi" panose="020B0604020104020204" pitchFamily="34" charset="0"/>
              </a:rPr>
              <a:t>Used ‘SELECT DISTINCT’ statement to return only the unique launch sites from the ‘LAUNCH_SITE’ column of the SPACEXTBL table</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207646A-B1B6-42B1-A40D-D39D4CA793E1}"/>
              </a:ext>
            </a:extLst>
          </p:cNvPr>
          <p:cNvPicPr>
            <a:picLocks noChangeAspect="1"/>
          </p:cNvPicPr>
          <p:nvPr/>
        </p:nvPicPr>
        <p:blipFill>
          <a:blip r:embed="rId3"/>
          <a:stretch>
            <a:fillRect/>
          </a:stretch>
        </p:blipFill>
        <p:spPr>
          <a:xfrm>
            <a:off x="770011" y="2727935"/>
            <a:ext cx="5568287" cy="290185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8425"/>
            <a:ext cx="10515601" cy="1264416"/>
          </a:xfrm>
          <a:prstGeom prst="rect">
            <a:avLst/>
          </a:prstGeom>
        </p:spPr>
        <p:txBody>
          <a:bodyPr>
            <a:normAutofit/>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Find 5 records where launch sites begin with `CCA`</a:t>
            </a:r>
          </a:p>
          <a:p>
            <a:pPr marL="0" indent="0" algn="just">
              <a:lnSpc>
                <a:spcPct val="100000"/>
              </a:lnSpc>
              <a:spcBef>
                <a:spcPts val="1400"/>
              </a:spcBef>
              <a:buNone/>
            </a:pPr>
            <a:r>
              <a:rPr lang="en-US" sz="2000" dirty="0">
                <a:latin typeface="Abadi" panose="020B0604020104020204" pitchFamily="34" charset="0"/>
              </a:rPr>
              <a:t>Used ‘LIKE’ command with ‘%’ wildcard in ‘WHERE’ clause to select and display a table of all records where launch sites begin with the string 'CCA'</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45D894E-EE70-4253-9139-8F93F6DCD880}"/>
              </a:ext>
            </a:extLst>
          </p:cNvPr>
          <p:cNvPicPr>
            <a:picLocks noChangeAspect="1"/>
          </p:cNvPicPr>
          <p:nvPr/>
        </p:nvPicPr>
        <p:blipFill>
          <a:blip r:embed="rId3"/>
          <a:stretch>
            <a:fillRect/>
          </a:stretch>
        </p:blipFill>
        <p:spPr>
          <a:xfrm>
            <a:off x="770011" y="2729463"/>
            <a:ext cx="8916644" cy="329611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448800" y="645636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71602"/>
            <a:ext cx="10687961" cy="526568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1800" b="1" dirty="0">
                <a:solidFill>
                  <a:srgbClr val="121619"/>
                </a:solidFill>
                <a:latin typeface="Abadi" panose="020B0604020104020204" pitchFamily="34" charset="0"/>
              </a:rPr>
              <a:t>Summary of methodologies</a:t>
            </a:r>
          </a:p>
          <a:p>
            <a:pPr algn="just">
              <a:lnSpc>
                <a:spcPct val="100000"/>
              </a:lnSpc>
              <a:spcBef>
                <a:spcPts val="1400"/>
              </a:spcBef>
            </a:pPr>
            <a:r>
              <a:rPr lang="en-IN" sz="1400" dirty="0">
                <a:solidFill>
                  <a:srgbClr val="121619"/>
                </a:solidFill>
                <a:latin typeface="Abadi" panose="020B0604020104020204" pitchFamily="34" charset="0"/>
              </a:rPr>
              <a:t>SpaceX Data Collection using SpaceX API </a:t>
            </a:r>
          </a:p>
          <a:p>
            <a:pPr algn="just">
              <a:lnSpc>
                <a:spcPct val="100000"/>
              </a:lnSpc>
              <a:spcBef>
                <a:spcPts val="1400"/>
              </a:spcBef>
            </a:pPr>
            <a:r>
              <a:rPr lang="en-IN" sz="1400" dirty="0">
                <a:solidFill>
                  <a:srgbClr val="121619"/>
                </a:solidFill>
                <a:latin typeface="Abadi" panose="020B0604020104020204" pitchFamily="34" charset="0"/>
              </a:rPr>
              <a:t>SpaceX Data Collection with Web Scraping </a:t>
            </a:r>
          </a:p>
          <a:p>
            <a:pPr algn="just">
              <a:lnSpc>
                <a:spcPct val="100000"/>
              </a:lnSpc>
              <a:spcBef>
                <a:spcPts val="1400"/>
              </a:spcBef>
            </a:pPr>
            <a:r>
              <a:rPr lang="en-IN" sz="1400" dirty="0">
                <a:solidFill>
                  <a:srgbClr val="121619"/>
                </a:solidFill>
                <a:latin typeface="Abadi" panose="020B0604020104020204" pitchFamily="34" charset="0"/>
              </a:rPr>
              <a:t> SpaceX Data Wrangling </a:t>
            </a:r>
          </a:p>
          <a:p>
            <a:pPr algn="just">
              <a:lnSpc>
                <a:spcPct val="100000"/>
              </a:lnSpc>
              <a:spcBef>
                <a:spcPts val="1400"/>
              </a:spcBef>
            </a:pPr>
            <a:r>
              <a:rPr lang="en-IN" sz="1400" dirty="0">
                <a:solidFill>
                  <a:srgbClr val="121619"/>
                </a:solidFill>
                <a:latin typeface="Abadi" panose="020B0604020104020204" pitchFamily="34" charset="0"/>
              </a:rPr>
              <a:t> SpaceX Exploratory Data Analysis using SQL </a:t>
            </a:r>
          </a:p>
          <a:p>
            <a:pPr algn="just">
              <a:lnSpc>
                <a:spcPct val="100000"/>
              </a:lnSpc>
              <a:spcBef>
                <a:spcPts val="1400"/>
              </a:spcBef>
            </a:pPr>
            <a:r>
              <a:rPr lang="en-IN" sz="1400" dirty="0">
                <a:solidFill>
                  <a:srgbClr val="121619"/>
                </a:solidFill>
                <a:latin typeface="Abadi" panose="020B0604020104020204" pitchFamily="34" charset="0"/>
              </a:rPr>
              <a:t> Space-X EDA DataViz Using Python Pandas and Matplotlib </a:t>
            </a:r>
          </a:p>
          <a:p>
            <a:pPr algn="just">
              <a:lnSpc>
                <a:spcPct val="100000"/>
              </a:lnSpc>
              <a:spcBef>
                <a:spcPts val="1400"/>
              </a:spcBef>
            </a:pPr>
            <a:r>
              <a:rPr lang="en-IN" sz="1400" dirty="0">
                <a:solidFill>
                  <a:srgbClr val="121619"/>
                </a:solidFill>
                <a:latin typeface="Abadi" panose="020B0604020104020204" pitchFamily="34" charset="0"/>
              </a:rPr>
              <a:t> Space-X Launch Sites Analysis with Folium</a:t>
            </a:r>
          </a:p>
          <a:p>
            <a:pPr algn="just">
              <a:lnSpc>
                <a:spcPct val="100000"/>
              </a:lnSpc>
              <a:spcBef>
                <a:spcPts val="1400"/>
              </a:spcBef>
            </a:pPr>
            <a:r>
              <a:rPr lang="en-IN" sz="1400" dirty="0">
                <a:solidFill>
                  <a:srgbClr val="121619"/>
                </a:solidFill>
                <a:latin typeface="Abadi" panose="020B0604020104020204" pitchFamily="34" charset="0"/>
              </a:rPr>
              <a:t>Interactive Visual Analytics and Ploty Dash </a:t>
            </a:r>
          </a:p>
          <a:p>
            <a:pPr algn="just">
              <a:lnSpc>
                <a:spcPct val="100000"/>
              </a:lnSpc>
              <a:spcBef>
                <a:spcPts val="1400"/>
              </a:spcBef>
            </a:pPr>
            <a:r>
              <a:rPr lang="en-IN" sz="1400" dirty="0">
                <a:solidFill>
                  <a:srgbClr val="121619"/>
                </a:solidFill>
                <a:latin typeface="Abadi" panose="020B0604020104020204" pitchFamily="34" charset="0"/>
              </a:rPr>
              <a:t>SpaceX Machine Learning Landing Prediction</a:t>
            </a:r>
            <a:endParaRPr lang="en-US" sz="1400" dirty="0">
              <a:solidFill>
                <a:srgbClr val="121619"/>
              </a:solidFill>
              <a:latin typeface="Abadi" panose="020B0604020104020204" pitchFamily="34" charset="0"/>
            </a:endParaRPr>
          </a:p>
          <a:p>
            <a:pPr marL="0" indent="0" algn="just">
              <a:lnSpc>
                <a:spcPct val="100000"/>
              </a:lnSpc>
              <a:spcBef>
                <a:spcPts val="1400"/>
              </a:spcBef>
              <a:buNone/>
            </a:pPr>
            <a:r>
              <a:rPr lang="en-US" sz="1800" b="1" dirty="0">
                <a:solidFill>
                  <a:srgbClr val="121619"/>
                </a:solidFill>
                <a:latin typeface="Abadi" panose="020B0604020104020204" pitchFamily="34" charset="0"/>
              </a:rPr>
              <a:t>Summary of all results</a:t>
            </a:r>
          </a:p>
          <a:p>
            <a:pPr algn="just">
              <a:lnSpc>
                <a:spcPct val="100000"/>
              </a:lnSpc>
              <a:spcBef>
                <a:spcPts val="1400"/>
              </a:spcBef>
            </a:pPr>
            <a:r>
              <a:rPr lang="en-US" sz="1400" dirty="0">
                <a:solidFill>
                  <a:srgbClr val="121619"/>
                </a:solidFill>
                <a:latin typeface="Abadi" panose="020B0604020104020204" pitchFamily="34" charset="0"/>
              </a:rPr>
              <a:t>EDA results </a:t>
            </a:r>
          </a:p>
          <a:p>
            <a:pPr algn="just">
              <a:lnSpc>
                <a:spcPct val="100000"/>
              </a:lnSpc>
              <a:spcBef>
                <a:spcPts val="1400"/>
              </a:spcBef>
            </a:pPr>
            <a:r>
              <a:rPr lang="en-US" sz="1400" dirty="0">
                <a:solidFill>
                  <a:srgbClr val="121619"/>
                </a:solidFill>
                <a:latin typeface="Abadi" panose="020B0604020104020204" pitchFamily="34" charset="0"/>
              </a:rPr>
              <a:t>Interactive Visual Analytics and Dashboards </a:t>
            </a:r>
          </a:p>
          <a:p>
            <a:pPr algn="just">
              <a:lnSpc>
                <a:spcPct val="100000"/>
              </a:lnSpc>
              <a:spcBef>
                <a:spcPts val="1400"/>
              </a:spcBef>
            </a:pPr>
            <a:r>
              <a:rPr lang="en-US" sz="1400" dirty="0">
                <a:solidFill>
                  <a:srgbClr val="121619"/>
                </a:solidFill>
                <a:latin typeface="Abadi" panose="020B0604020104020204" pitchFamily="34" charset="0"/>
              </a:rPr>
              <a:t>Predictive Analysis(Classification)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20474"/>
            <a:ext cx="2743200" cy="401638"/>
          </a:xfrm>
        </p:spPr>
        <p:txBody>
          <a:bodyPr/>
          <a:lstStyle/>
          <a:p>
            <a:fld id="{5075537C-CA84-1446-933C-8E9D027F9201}" type="slidenum">
              <a:rPr lang="en-US" smtClean="0"/>
              <a:pPr/>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9956"/>
            <a:ext cx="10687962" cy="1154058"/>
          </a:xfrm>
          <a:prstGeom prst="rect">
            <a:avLst/>
          </a:prstGeom>
        </p:spPr>
        <p:txBody>
          <a:bodyPr>
            <a:normAutofit lnSpcReduction="10000"/>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Calculate the total payload carried by boosters from NASA</a:t>
            </a:r>
          </a:p>
          <a:p>
            <a:pPr marL="0" indent="0" algn="just">
              <a:lnSpc>
                <a:spcPct val="100000"/>
              </a:lnSpc>
              <a:spcBef>
                <a:spcPts val="1400"/>
              </a:spcBef>
              <a:buNone/>
            </a:pPr>
            <a:r>
              <a:rPr lang="en-US" sz="2000" dirty="0">
                <a:latin typeface="Abadi" panose="020B0604020104020204" pitchFamily="34" charset="0"/>
              </a:rPr>
              <a:t>Used the ‘SUM()’ function to return and display the total sum of ‘PAYLOAD_MASS_KG’ column for Customer ‘NASA(CRS)’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072DA28-27EF-43C4-B380-55F464B63E21}"/>
              </a:ext>
            </a:extLst>
          </p:cNvPr>
          <p:cNvPicPr>
            <a:picLocks noChangeAspect="1"/>
          </p:cNvPicPr>
          <p:nvPr/>
        </p:nvPicPr>
        <p:blipFill>
          <a:blip r:embed="rId3"/>
          <a:stretch>
            <a:fillRect/>
          </a:stretch>
        </p:blipFill>
        <p:spPr>
          <a:xfrm>
            <a:off x="722182" y="2866270"/>
            <a:ext cx="7992590" cy="259177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27211"/>
            <a:ext cx="2743200" cy="401638"/>
          </a:xfrm>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9323"/>
            <a:ext cx="10687961" cy="1113160"/>
          </a:xfrm>
          <a:prstGeom prst="rect">
            <a:avLst/>
          </a:prstGeom>
        </p:spPr>
        <p:txBody>
          <a:bodyPr>
            <a:normAutofit lnSpcReduction="10000"/>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Calculate the average payload mass carried by booster version F9 v1.1</a:t>
            </a:r>
          </a:p>
          <a:p>
            <a:pPr marL="0" indent="0" algn="just">
              <a:lnSpc>
                <a:spcPct val="100000"/>
              </a:lnSpc>
              <a:spcBef>
                <a:spcPts val="1400"/>
              </a:spcBef>
              <a:buNone/>
            </a:pPr>
            <a:r>
              <a:rPr lang="en-US" sz="2000" dirty="0">
                <a:latin typeface="Abadi" panose="020B0604020104020204" pitchFamily="34" charset="0"/>
              </a:rPr>
              <a:t>Used the ‘AVG()’ function to return and display the average payload mass carried by booster version F9 v1.1</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D929DEC-DE2D-4CD1-8B02-50E25EC40F21}"/>
              </a:ext>
            </a:extLst>
          </p:cNvPr>
          <p:cNvPicPr>
            <a:picLocks noChangeAspect="1"/>
          </p:cNvPicPr>
          <p:nvPr/>
        </p:nvPicPr>
        <p:blipFill>
          <a:blip r:embed="rId3"/>
          <a:stretch>
            <a:fillRect/>
          </a:stretch>
        </p:blipFill>
        <p:spPr>
          <a:xfrm>
            <a:off x="770011" y="2771260"/>
            <a:ext cx="8935697" cy="26774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27211"/>
            <a:ext cx="2743200" cy="401638"/>
          </a:xfrm>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264361"/>
            <a:ext cx="10687962" cy="1122527"/>
          </a:xfrm>
          <a:prstGeom prst="rect">
            <a:avLst/>
          </a:prstGeom>
        </p:spPr>
        <p:txBody>
          <a:bodyPr lIns="91440" tIns="45720" rIns="91440" bIns="45720" anchor="t">
            <a:normAutofit lnSpcReduction="10000"/>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Find the dates of the first successful landing outcome on ground pad</a:t>
            </a:r>
          </a:p>
          <a:p>
            <a:pPr marL="0" indent="0" algn="just">
              <a:lnSpc>
                <a:spcPct val="100000"/>
              </a:lnSpc>
              <a:spcBef>
                <a:spcPts val="1400"/>
              </a:spcBef>
              <a:buNone/>
            </a:pPr>
            <a:r>
              <a:rPr lang="en-US" sz="2000" dirty="0">
                <a:latin typeface="Abadi" panose="020B0604020104020204" pitchFamily="34" charset="0"/>
              </a:rPr>
              <a:t>Used the ‘MIN()’ function to return and display the first (oldest) date when first successful landing outcome on ground pad ‘Success (ground pad)’happened.</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AC0E5E0-B9E9-4FE6-A814-70BC4163761A}"/>
              </a:ext>
            </a:extLst>
          </p:cNvPr>
          <p:cNvPicPr>
            <a:picLocks noChangeAspect="1"/>
          </p:cNvPicPr>
          <p:nvPr/>
        </p:nvPicPr>
        <p:blipFill>
          <a:blip r:embed="rId3"/>
          <a:stretch>
            <a:fillRect/>
          </a:stretch>
        </p:blipFill>
        <p:spPr>
          <a:xfrm>
            <a:off x="752019" y="2770571"/>
            <a:ext cx="7300160" cy="282306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35977"/>
            <a:ext cx="2743200" cy="401638"/>
          </a:xfrm>
        </p:spPr>
        <p:txBody>
          <a:bodyPr/>
          <a:lstStyle/>
          <a:p>
            <a:fld id="{5075537C-CA84-1446-933C-8E9D027F9201}" type="slidenum">
              <a:rPr lang="en-US" smtClean="0"/>
              <a:pPr/>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5046"/>
            <a:ext cx="10687962" cy="1480044"/>
          </a:xfrm>
          <a:prstGeom prst="rect">
            <a:avLst/>
          </a:prstGeom>
        </p:spPr>
        <p:txBody>
          <a:bodyPr lIns="91440" tIns="45720" rIns="91440" bIns="45720" anchor="t">
            <a:normAutofit fontScale="92500" lnSpcReduction="20000"/>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List the names of boosters which have successfully landed on drone ship and had payload mass greater than 4000 but less than 6000</a:t>
            </a:r>
          </a:p>
          <a:p>
            <a:pPr marL="0" indent="0" algn="just">
              <a:lnSpc>
                <a:spcPct val="100000"/>
              </a:lnSpc>
              <a:spcBef>
                <a:spcPts val="1400"/>
              </a:spcBef>
              <a:buNone/>
            </a:pPr>
            <a:r>
              <a:rPr lang="en-US" sz="2000" dirty="0">
                <a:latin typeface="Abadi" panose="020B0604020104020204" pitchFamily="34" charset="0"/>
              </a:rPr>
              <a:t>Used ‘Select Distinct’ statement to return and list the ‘unique’ names of boosters with operators &gt;4000 and &lt;6000 to only list booster with payloads between 4000-6000 with landing outcome of ‘Success (drone ship)’</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just"/>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469AB7B-74AE-49EE-AEEB-FBDFA23D9FEE}"/>
              </a:ext>
            </a:extLst>
          </p:cNvPr>
          <p:cNvPicPr>
            <a:picLocks noChangeAspect="1"/>
          </p:cNvPicPr>
          <p:nvPr/>
        </p:nvPicPr>
        <p:blipFill>
          <a:blip r:embed="rId3"/>
          <a:stretch>
            <a:fillRect/>
          </a:stretch>
        </p:blipFill>
        <p:spPr>
          <a:xfrm>
            <a:off x="770011" y="3192200"/>
            <a:ext cx="9902538" cy="252621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27211"/>
            <a:ext cx="2743200" cy="401638"/>
          </a:xfrm>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3019"/>
            <a:ext cx="10687962" cy="1201353"/>
          </a:xfrm>
          <a:prstGeom prst="rect">
            <a:avLst/>
          </a:prstGeom>
        </p:spPr>
        <p:txBody>
          <a:bodyPr>
            <a:noAutofit/>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Calculate the total number of successful and failure mission outcomes</a:t>
            </a:r>
          </a:p>
          <a:p>
            <a:pPr marL="0" indent="0" algn="just">
              <a:lnSpc>
                <a:spcPct val="100000"/>
              </a:lnSpc>
              <a:spcBef>
                <a:spcPts val="1400"/>
              </a:spcBef>
              <a:buNone/>
            </a:pPr>
            <a:r>
              <a:rPr lang="en-US" sz="2000" dirty="0">
                <a:latin typeface="Abadi" panose="020B0604020104020204" pitchFamily="34" charset="0"/>
              </a:rPr>
              <a:t>Used the ‘COUNT()’ together with the ‘GROUP BY’ statement to return total number of missions outcomes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B4E58AE-1469-43A2-B565-621D83E9401D}"/>
              </a:ext>
            </a:extLst>
          </p:cNvPr>
          <p:cNvPicPr>
            <a:picLocks noChangeAspect="1"/>
          </p:cNvPicPr>
          <p:nvPr/>
        </p:nvPicPr>
        <p:blipFill>
          <a:blip r:embed="rId3"/>
          <a:stretch>
            <a:fillRect/>
          </a:stretch>
        </p:blipFill>
        <p:spPr>
          <a:xfrm>
            <a:off x="770011" y="3007601"/>
            <a:ext cx="7944761" cy="27790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32467" y="6427211"/>
            <a:ext cx="2743200" cy="401638"/>
          </a:xfrm>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8572"/>
            <a:ext cx="10687962" cy="1106761"/>
          </a:xfrm>
          <a:prstGeom prst="rect">
            <a:avLst/>
          </a:prstGeom>
        </p:spPr>
        <p:txBody>
          <a:bodyPr>
            <a:normAutofit lnSpcReduction="10000"/>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List the names of the booster which have carried the maximum payload mass</a:t>
            </a:r>
          </a:p>
          <a:p>
            <a:pPr marL="0" indent="0" algn="just">
              <a:lnSpc>
                <a:spcPct val="100000"/>
              </a:lnSpc>
              <a:spcBef>
                <a:spcPts val="1400"/>
              </a:spcBef>
              <a:buNone/>
            </a:pPr>
            <a:r>
              <a:rPr lang="en-US" sz="2000" dirty="0">
                <a:latin typeface="Abadi" panose="020B0604020104020204" pitchFamily="34" charset="0"/>
              </a:rPr>
              <a:t>Using a Subquery to return and pass the Max payload and used it list all the boosters that have carried the Max payload of 15600kgs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55FF57B-9013-4BD8-89C8-79113F2C514E}"/>
              </a:ext>
            </a:extLst>
          </p:cNvPr>
          <p:cNvPicPr>
            <a:picLocks noChangeAspect="1"/>
          </p:cNvPicPr>
          <p:nvPr/>
        </p:nvPicPr>
        <p:blipFill>
          <a:blip r:embed="rId3"/>
          <a:stretch>
            <a:fillRect/>
          </a:stretch>
        </p:blipFill>
        <p:spPr>
          <a:xfrm>
            <a:off x="770011" y="2465333"/>
            <a:ext cx="10034056" cy="40296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76920"/>
            <a:ext cx="2743200" cy="401638"/>
          </a:xfrm>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9167"/>
            <a:ext cx="10687962" cy="1603375"/>
          </a:xfrm>
          <a:prstGeom prst="rect">
            <a:avLst/>
          </a:prstGeom>
        </p:spPr>
        <p:txBody>
          <a:bodyPr lIns="91440" tIns="45720" rIns="91440" bIns="45720" anchor="t">
            <a:normAutofit fontScale="92500" lnSpcReduction="10000"/>
          </a:bodyPr>
          <a:lstStyle/>
          <a:p>
            <a:pPr algn="just">
              <a:lnSpc>
                <a:spcPct val="100000"/>
              </a:lnSpc>
              <a:spcBef>
                <a:spcPts val="1400"/>
              </a:spcBef>
            </a:pPr>
            <a:r>
              <a:rPr lang="en-US" sz="2000" dirty="0">
                <a:solidFill>
                  <a:schemeClr val="accent3">
                    <a:lumMod val="25000"/>
                  </a:schemeClr>
                </a:solidFill>
                <a:latin typeface="Abadi" panose="020B0604020104020204" pitchFamily="34" charset="0"/>
              </a:rPr>
              <a:t>List the failed landing_outcomes in drone ship, their booster versions, and launch site names for in year 2015</a:t>
            </a:r>
          </a:p>
          <a:p>
            <a:pPr algn="just">
              <a:lnSpc>
                <a:spcPct val="100000"/>
              </a:lnSpc>
              <a:spcBef>
                <a:spcPts val="1400"/>
              </a:spcBef>
            </a:pPr>
            <a:r>
              <a:rPr lang="en-US" sz="2000" dirty="0">
                <a:latin typeface="Abadi" panose="020B0604020104020204" pitchFamily="34" charset="0"/>
              </a:rPr>
              <a:t>Used the ‘subsrt()’ in the select statement to get the month and year from the date column where substr(Date,7,4)='2015' for year and Landing_outcome was ‘Failure (drone ship’) and return the records unmatching the filter.</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B1DA7D8-B689-4022-BB02-1022CD32D1E0}"/>
              </a:ext>
            </a:extLst>
          </p:cNvPr>
          <p:cNvPicPr>
            <a:picLocks noChangeAspect="1"/>
          </p:cNvPicPr>
          <p:nvPr/>
        </p:nvPicPr>
        <p:blipFill>
          <a:blip r:embed="rId3"/>
          <a:stretch>
            <a:fillRect/>
          </a:stretch>
        </p:blipFill>
        <p:spPr>
          <a:xfrm>
            <a:off x="770011" y="2996724"/>
            <a:ext cx="9059539" cy="257210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34121"/>
            <a:ext cx="2743200" cy="401638"/>
          </a:xfrm>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350689"/>
            <a:ext cx="10687962" cy="175314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57FA22A-5688-4039-9D07-D92605FA7478}"/>
              </a:ext>
            </a:extLst>
          </p:cNvPr>
          <p:cNvPicPr>
            <a:picLocks noChangeAspect="1"/>
          </p:cNvPicPr>
          <p:nvPr/>
        </p:nvPicPr>
        <p:blipFill>
          <a:blip r:embed="rId3"/>
          <a:stretch>
            <a:fillRect/>
          </a:stretch>
        </p:blipFill>
        <p:spPr>
          <a:xfrm>
            <a:off x="770011" y="2227262"/>
            <a:ext cx="8973802" cy="436476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34121"/>
            <a:ext cx="2743200" cy="401638"/>
          </a:xfrm>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panose="020B0604020104020204" pitchFamily="34" charset="0"/>
              </a:rPr>
              <a:t>Markers of all launch sites on global map</a:t>
            </a:r>
          </a:p>
        </p:txBody>
      </p:sp>
      <p:pic>
        <p:nvPicPr>
          <p:cNvPr id="6" name="Picture 5">
            <a:extLst>
              <a:ext uri="{FF2B5EF4-FFF2-40B4-BE49-F238E27FC236}">
                <a16:creationId xmlns:a16="http://schemas.microsoft.com/office/drawing/2014/main" id="{AA6AD370-CE49-4A68-9B92-61EEBC1C33B6}"/>
              </a:ext>
            </a:extLst>
          </p:cNvPr>
          <p:cNvPicPr>
            <a:picLocks noChangeAspect="1"/>
          </p:cNvPicPr>
          <p:nvPr/>
        </p:nvPicPr>
        <p:blipFill>
          <a:blip r:embed="rId3"/>
          <a:stretch>
            <a:fillRect/>
          </a:stretch>
        </p:blipFill>
        <p:spPr>
          <a:xfrm>
            <a:off x="770011" y="1462527"/>
            <a:ext cx="8173591" cy="5077534"/>
          </a:xfrm>
          <a:prstGeom prst="rect">
            <a:avLst/>
          </a:prstGeom>
        </p:spPr>
      </p:pic>
      <p:sp>
        <p:nvSpPr>
          <p:cNvPr id="7" name="TextBox 6">
            <a:extLst>
              <a:ext uri="{FF2B5EF4-FFF2-40B4-BE49-F238E27FC236}">
                <a16:creationId xmlns:a16="http://schemas.microsoft.com/office/drawing/2014/main" id="{B829B4EA-763E-4FC7-A0DA-EE3E0255D2CD}"/>
              </a:ext>
            </a:extLst>
          </p:cNvPr>
          <p:cNvSpPr txBox="1"/>
          <p:nvPr/>
        </p:nvSpPr>
        <p:spPr>
          <a:xfrm>
            <a:off x="9130352" y="1825625"/>
            <a:ext cx="2291637" cy="2308324"/>
          </a:xfrm>
          <a:prstGeom prst="rect">
            <a:avLst/>
          </a:prstGeom>
          <a:noFill/>
        </p:spPr>
        <p:txBody>
          <a:bodyPr wrap="square" rtlCol="0">
            <a:spAutoFit/>
          </a:bodyPr>
          <a:lstStyle/>
          <a:p>
            <a:pPr algn="just"/>
            <a:r>
              <a:rPr lang="en-US" dirty="0"/>
              <a:t>All launch sites are in proximity to the Equator, (located southwards of the US map). Also all the launch sites are in very close proximity to the coast. </a:t>
            </a:r>
            <a:endParaRPr lang="en-IN" dirty="0"/>
          </a:p>
        </p:txBody>
      </p:sp>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448800" y="6456362"/>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50429"/>
            <a:ext cx="10530114" cy="49767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000" b="1" dirty="0">
                <a:solidFill>
                  <a:srgbClr val="121619"/>
                </a:solidFill>
                <a:latin typeface="Abadi" panose="020B0604020104020204" pitchFamily="34" charset="0"/>
                <a:cs typeface="Times New Roman" panose="02020603050405020304" pitchFamily="18" charset="0"/>
              </a:rPr>
              <a:t>Project background and context</a:t>
            </a:r>
          </a:p>
          <a:p>
            <a:pPr algn="just">
              <a:spcBef>
                <a:spcPts val="1400"/>
              </a:spcBef>
            </a:pPr>
            <a:r>
              <a:rPr lang="en-US" sz="2000" dirty="0">
                <a:solidFill>
                  <a:srgbClr val="121619"/>
                </a:solidFill>
                <a:latin typeface="Abadi" panose="020B0604020104020204" pitchFamily="34" charset="0"/>
                <a:cs typeface="Times New Roman" panose="02020603050405020304" pitchFamily="18" charset="0"/>
              </a:rPr>
              <a:t>SpaceX advertises Falcon 9 rocket launches on its website with a cost of 62 million dollars; other providers cost upward of 165 million dollars each, much of the savings is because SpaceX can reuse the first stage.</a:t>
            </a:r>
          </a:p>
          <a:p>
            <a:pPr algn="just">
              <a:spcBef>
                <a:spcPts val="1400"/>
              </a:spcBef>
            </a:pPr>
            <a:r>
              <a:rPr lang="en-US" sz="2000" dirty="0">
                <a:solidFill>
                  <a:srgbClr val="121619"/>
                </a:solidFill>
                <a:latin typeface="Abadi" panose="020B0604020104020204" pitchFamily="34" charset="0"/>
                <a:cs typeface="Times New Roman" panose="02020603050405020304" pitchFamily="18" charset="0"/>
              </a:rPr>
              <a:t>Therefore, we can calculate the price of a launch if we can predict whether the first stage will land. If another business wishes to compete with SpaceX for a rocket launch, it can use this information.</a:t>
            </a:r>
          </a:p>
          <a:p>
            <a:pPr marL="0" indent="0" algn="just">
              <a:spcBef>
                <a:spcPts val="1400"/>
              </a:spcBef>
              <a:buNone/>
            </a:pPr>
            <a:endParaRPr lang="en-US" sz="2000" dirty="0">
              <a:solidFill>
                <a:srgbClr val="121619"/>
              </a:solidFill>
              <a:latin typeface="Abadi" panose="020B0604020104020204" pitchFamily="34" charset="0"/>
              <a:cs typeface="Times New Roman" panose="02020603050405020304" pitchFamily="18" charset="0"/>
            </a:endParaRPr>
          </a:p>
          <a:p>
            <a:pPr marL="0" indent="0" algn="just">
              <a:spcBef>
                <a:spcPts val="1400"/>
              </a:spcBef>
              <a:buNone/>
            </a:pPr>
            <a:r>
              <a:rPr lang="en-US" sz="2000" b="1" dirty="0">
                <a:solidFill>
                  <a:srgbClr val="121619"/>
                </a:solidFill>
                <a:latin typeface="Abadi" panose="020B0604020104020204" pitchFamily="34" charset="0"/>
                <a:cs typeface="Times New Roman" panose="02020603050405020304" pitchFamily="18" charset="0"/>
              </a:rPr>
              <a:t>Problems you want to find answers</a:t>
            </a:r>
          </a:p>
          <a:p>
            <a:pPr algn="just">
              <a:spcBef>
                <a:spcPts val="1400"/>
              </a:spcBef>
            </a:pPr>
            <a:r>
              <a:rPr lang="en-US" sz="2000" dirty="0">
                <a:solidFill>
                  <a:srgbClr val="121619"/>
                </a:solidFill>
                <a:latin typeface="Abadi" panose="020B0604020104020204" pitchFamily="34" charset="0"/>
                <a:cs typeface="Times New Roman" panose="02020603050405020304" pitchFamily="18" charset="0"/>
              </a:rPr>
              <a:t>Using information from Falcon 9 rocket launches that were publicized on the company website, we will forecast whether the Falcon 9 first stage will safely land in this capstone.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b="1" i="0" dirty="0">
                <a:solidFill>
                  <a:srgbClr val="0948CB"/>
                </a:solidFill>
                <a:effectLst/>
                <a:latin typeface="Abadi" panose="020B0604020104020204" pitchFamily="34" charset="0"/>
              </a:rPr>
              <a:t>Mark the success/failed launches for each site on the map</a:t>
            </a:r>
          </a:p>
        </p:txBody>
      </p:sp>
      <p:pic>
        <p:nvPicPr>
          <p:cNvPr id="4" name="Picture 3">
            <a:extLst>
              <a:ext uri="{FF2B5EF4-FFF2-40B4-BE49-F238E27FC236}">
                <a16:creationId xmlns:a16="http://schemas.microsoft.com/office/drawing/2014/main" id="{D2A07354-35E8-4A97-8082-7C88A9B121BB}"/>
              </a:ext>
            </a:extLst>
          </p:cNvPr>
          <p:cNvPicPr>
            <a:picLocks noChangeAspect="1"/>
          </p:cNvPicPr>
          <p:nvPr/>
        </p:nvPicPr>
        <p:blipFill>
          <a:blip r:embed="rId3"/>
          <a:stretch>
            <a:fillRect/>
          </a:stretch>
        </p:blipFill>
        <p:spPr>
          <a:xfrm>
            <a:off x="770011" y="1520201"/>
            <a:ext cx="8211696" cy="481079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20432"/>
            <a:ext cx="2743200" cy="401638"/>
          </a:xfrm>
        </p:spPr>
        <p:txBody>
          <a:bodyPr/>
          <a:lstStyle/>
          <a:p>
            <a:fld id="{5075537C-CA84-1446-933C-8E9D027F9201}" type="slidenum">
              <a:rPr lang="en-US" smtClean="0"/>
              <a:t>41</a:t>
            </a:fld>
            <a:endParaRPr lang="en-US" dirty="0"/>
          </a:p>
        </p:txBody>
      </p:sp>
      <p:pic>
        <p:nvPicPr>
          <p:cNvPr id="4" name="Content Placeholder 3">
            <a:extLst>
              <a:ext uri="{FF2B5EF4-FFF2-40B4-BE49-F238E27FC236}">
                <a16:creationId xmlns:a16="http://schemas.microsoft.com/office/drawing/2014/main" id="{21E30762-EEFC-4148-85AA-5E0A686E6C57}"/>
              </a:ext>
            </a:extLst>
          </p:cNvPr>
          <p:cNvPicPr>
            <a:picLocks noGrp="1" noChangeAspect="1"/>
          </p:cNvPicPr>
          <p:nvPr>
            <p:ph idx="4294967295"/>
          </p:nvPr>
        </p:nvPicPr>
        <p:blipFill>
          <a:blip r:embed="rId3"/>
          <a:stretch>
            <a:fillRect/>
          </a:stretch>
        </p:blipFill>
        <p:spPr>
          <a:xfrm>
            <a:off x="770011" y="2071401"/>
            <a:ext cx="8597827"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b="1" dirty="0">
                <a:solidFill>
                  <a:srgbClr val="0948CB"/>
                </a:solidFill>
                <a:latin typeface="Abadi" panose="020B0604020104020204" pitchFamily="34" charset="0"/>
              </a:rPr>
              <a:t>D</a:t>
            </a:r>
            <a:r>
              <a:rPr lang="en-US" b="1" i="0" dirty="0">
                <a:solidFill>
                  <a:srgbClr val="0948CB"/>
                </a:solidFill>
                <a:effectLst/>
                <a:latin typeface="Abadi" panose="020B0604020104020204" pitchFamily="34" charset="0"/>
              </a:rPr>
              <a:t>istances between a launch site to its proximities</a:t>
            </a:r>
          </a:p>
        </p:txBody>
      </p:sp>
      <p:sp>
        <p:nvSpPr>
          <p:cNvPr id="6" name="TextBox 5">
            <a:extLst>
              <a:ext uri="{FF2B5EF4-FFF2-40B4-BE49-F238E27FC236}">
                <a16:creationId xmlns:a16="http://schemas.microsoft.com/office/drawing/2014/main" id="{1EA03CF1-212B-4492-922C-FD93E616F6DA}"/>
              </a:ext>
            </a:extLst>
          </p:cNvPr>
          <p:cNvSpPr txBox="1"/>
          <p:nvPr/>
        </p:nvSpPr>
        <p:spPr>
          <a:xfrm>
            <a:off x="770011" y="1460322"/>
            <a:ext cx="8373989" cy="369332"/>
          </a:xfrm>
          <a:prstGeom prst="rect">
            <a:avLst/>
          </a:prstGeom>
          <a:noFill/>
        </p:spPr>
        <p:txBody>
          <a:bodyPr wrap="square" rtlCol="0">
            <a:spAutoFit/>
          </a:bodyPr>
          <a:lstStyle/>
          <a:p>
            <a:r>
              <a:rPr lang="en-US" dirty="0"/>
              <a:t>Launch site CCAFS SLC-40 proximity to coastline is 0.90km </a:t>
            </a:r>
            <a:endParaRPr lang="en-IN" dirty="0"/>
          </a:p>
        </p:txBody>
      </p:sp>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20474"/>
            <a:ext cx="2743200" cy="401638"/>
          </a:xfrm>
        </p:spPr>
        <p:txBody>
          <a:bodyPr/>
          <a:lstStyle/>
          <a:p>
            <a:fld id="{5075537C-CA84-1446-933C-8E9D027F9201}" type="slidenum">
              <a:rPr lang="en-US" smtClean="0"/>
              <a:t>43</a:t>
            </a:fld>
            <a:endParaRPr lang="en-US" dirty="0"/>
          </a:p>
        </p:txBody>
      </p:sp>
      <p:pic>
        <p:nvPicPr>
          <p:cNvPr id="4" name="Content Placeholder 3">
            <a:extLst>
              <a:ext uri="{FF2B5EF4-FFF2-40B4-BE49-F238E27FC236}">
                <a16:creationId xmlns:a16="http://schemas.microsoft.com/office/drawing/2014/main" id="{D24E739C-2DD6-470F-B2AA-6063ED044387}"/>
              </a:ext>
            </a:extLst>
          </p:cNvPr>
          <p:cNvPicPr>
            <a:picLocks noGrp="1" noChangeAspect="1"/>
          </p:cNvPicPr>
          <p:nvPr>
            <p:ph idx="4294967295"/>
          </p:nvPr>
        </p:nvPicPr>
        <p:blipFill rotWithShape="1">
          <a:blip r:embed="rId3"/>
          <a:srcRect t="-1" b="48716"/>
          <a:stretch/>
        </p:blipFill>
        <p:spPr>
          <a:xfrm>
            <a:off x="770011" y="2315889"/>
            <a:ext cx="10515673" cy="3709684"/>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panose="020B0604020104020204" pitchFamily="34" charset="0"/>
              </a:rPr>
              <a:t>Pie-Chart for launch success count for all sites</a:t>
            </a:r>
          </a:p>
        </p:txBody>
      </p:sp>
      <p:sp>
        <p:nvSpPr>
          <p:cNvPr id="6" name="TextBox 5">
            <a:extLst>
              <a:ext uri="{FF2B5EF4-FFF2-40B4-BE49-F238E27FC236}">
                <a16:creationId xmlns:a16="http://schemas.microsoft.com/office/drawing/2014/main" id="{C3E82F7A-EA3D-4F30-87BC-E727D08ECFA0}"/>
              </a:ext>
            </a:extLst>
          </p:cNvPr>
          <p:cNvSpPr txBox="1"/>
          <p:nvPr/>
        </p:nvSpPr>
        <p:spPr>
          <a:xfrm>
            <a:off x="996287" y="1705970"/>
            <a:ext cx="10289397" cy="646331"/>
          </a:xfrm>
          <a:prstGeom prst="rect">
            <a:avLst/>
          </a:prstGeom>
          <a:noFill/>
        </p:spPr>
        <p:txBody>
          <a:bodyPr wrap="square" rtlCol="0">
            <a:spAutoFit/>
          </a:bodyPr>
          <a:lstStyle/>
          <a:p>
            <a:r>
              <a:rPr lang="en-US" dirty="0"/>
              <a:t>Launch site KSC LC-39A has the highest launch success rate at 42% followed by CCAFS LC-40 at 29%, VAFB SLC-4E at 17% and lastly launch site CCAFS SLC-40 with a success rate of 13%</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35977"/>
            <a:ext cx="2743200" cy="401638"/>
          </a:xfrm>
        </p:spPr>
        <p:txBody>
          <a:bodyPr/>
          <a:lstStyle/>
          <a:p>
            <a:fld id="{5075537C-CA84-1446-933C-8E9D027F9201}" type="slidenum">
              <a:rPr lang="en-US" smtClean="0"/>
              <a:t>44</a:t>
            </a:fld>
            <a:endParaRPr lang="en-US" dirty="0"/>
          </a:p>
        </p:txBody>
      </p:sp>
      <p:pic>
        <p:nvPicPr>
          <p:cNvPr id="4" name="Content Placeholder 3">
            <a:extLst>
              <a:ext uri="{FF2B5EF4-FFF2-40B4-BE49-F238E27FC236}">
                <a16:creationId xmlns:a16="http://schemas.microsoft.com/office/drawing/2014/main" id="{0A80E115-16D1-457A-A8A5-E226974AF8FB}"/>
              </a:ext>
            </a:extLst>
          </p:cNvPr>
          <p:cNvPicPr>
            <a:picLocks noGrp="1" noChangeAspect="1"/>
          </p:cNvPicPr>
          <p:nvPr>
            <p:ph idx="4294967295"/>
          </p:nvPr>
        </p:nvPicPr>
        <p:blipFill rotWithShape="1">
          <a:blip r:embed="rId3"/>
          <a:srcRect l="4927"/>
          <a:stretch/>
        </p:blipFill>
        <p:spPr>
          <a:xfrm>
            <a:off x="770011" y="2374711"/>
            <a:ext cx="10687960" cy="3650862"/>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panose="020B0604020104020204" pitchFamily="34" charset="0"/>
              </a:rPr>
              <a:t>Pie chart for the launch site with least launch success ratio </a:t>
            </a:r>
          </a:p>
        </p:txBody>
      </p:sp>
      <p:sp>
        <p:nvSpPr>
          <p:cNvPr id="6" name="TextBox 5">
            <a:extLst>
              <a:ext uri="{FF2B5EF4-FFF2-40B4-BE49-F238E27FC236}">
                <a16:creationId xmlns:a16="http://schemas.microsoft.com/office/drawing/2014/main" id="{9DD75C5F-224B-423F-874E-FBF9079323E6}"/>
              </a:ext>
            </a:extLst>
          </p:cNvPr>
          <p:cNvSpPr txBox="1"/>
          <p:nvPr/>
        </p:nvSpPr>
        <p:spPr>
          <a:xfrm>
            <a:off x="770011" y="1487606"/>
            <a:ext cx="10687960" cy="369332"/>
          </a:xfrm>
          <a:prstGeom prst="rect">
            <a:avLst/>
          </a:prstGeom>
          <a:noFill/>
        </p:spPr>
        <p:txBody>
          <a:bodyPr wrap="square" rtlCol="0">
            <a:spAutoFit/>
          </a:bodyPr>
          <a:lstStyle/>
          <a:p>
            <a:r>
              <a:rPr lang="en-US" dirty="0"/>
              <a:t>Launch site CCAFS SLC-40 had the 2nd highest success ratio of 57% success against 43% failed launches</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48800" y="6443151"/>
            <a:ext cx="2743200" cy="401638"/>
          </a:xfrm>
        </p:spPr>
        <p:txBody>
          <a:bodyPr/>
          <a:lstStyle/>
          <a:p>
            <a:fld id="{5075537C-CA84-1446-933C-8E9D027F9201}" type="slidenum">
              <a:rPr lang="en-US" smtClean="0"/>
              <a:t>45</a:t>
            </a:fld>
            <a:endParaRPr lang="en-US" dirty="0"/>
          </a:p>
        </p:txBody>
      </p:sp>
      <p:pic>
        <p:nvPicPr>
          <p:cNvPr id="4" name="Content Placeholder 3">
            <a:extLst>
              <a:ext uri="{FF2B5EF4-FFF2-40B4-BE49-F238E27FC236}">
                <a16:creationId xmlns:a16="http://schemas.microsoft.com/office/drawing/2014/main" id="{DEA89ACE-BBA2-4EB7-867F-A82D76D88AB5}"/>
              </a:ext>
            </a:extLst>
          </p:cNvPr>
          <p:cNvPicPr>
            <a:picLocks noGrp="1" noChangeAspect="1"/>
          </p:cNvPicPr>
          <p:nvPr>
            <p:ph idx="4294967295"/>
          </p:nvPr>
        </p:nvPicPr>
        <p:blipFill>
          <a:blip r:embed="rId3"/>
          <a:stretch>
            <a:fillRect/>
          </a:stretch>
        </p:blipFill>
        <p:spPr>
          <a:xfrm>
            <a:off x="734028" y="1514900"/>
            <a:ext cx="10723944" cy="4667535"/>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panose="020B0604020104020204" pitchFamily="34" charset="0"/>
              </a:rPr>
              <a:t>Payload vs. Launch Outcome scatter plot for all sites </a:t>
            </a:r>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448800" y="6453622"/>
            <a:ext cx="2743200" cy="401638"/>
          </a:xfrm>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87606"/>
            <a:ext cx="10651980" cy="54904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methods perform equally on the test data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Model Accuracy</a:t>
            </a:r>
            <a:endParaRPr lang="en-US" dirty="0">
              <a:solidFill>
                <a:srgbClr val="0B49CB"/>
              </a:solidFill>
            </a:endParaRPr>
          </a:p>
        </p:txBody>
      </p:sp>
      <p:pic>
        <p:nvPicPr>
          <p:cNvPr id="8" name="Picture 7">
            <a:extLst>
              <a:ext uri="{FF2B5EF4-FFF2-40B4-BE49-F238E27FC236}">
                <a16:creationId xmlns:a16="http://schemas.microsoft.com/office/drawing/2014/main" id="{D35C001C-1CA0-445F-A599-58E0AC8A00CB}"/>
              </a:ext>
            </a:extLst>
          </p:cNvPr>
          <p:cNvPicPr>
            <a:picLocks noChangeAspect="1"/>
          </p:cNvPicPr>
          <p:nvPr/>
        </p:nvPicPr>
        <p:blipFill>
          <a:blip r:embed="rId3"/>
          <a:stretch>
            <a:fillRect/>
          </a:stretch>
        </p:blipFill>
        <p:spPr>
          <a:xfrm>
            <a:off x="770011" y="2070293"/>
            <a:ext cx="11012437" cy="418205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08351"/>
            <a:ext cx="10515600" cy="917812"/>
          </a:xfrm>
          <a:prstGeom prst="rect">
            <a:avLst/>
          </a:prstGeom>
        </p:spPr>
        <p:txBody>
          <a:bodyPr>
            <a:noAutofit/>
          </a:bodyPr>
          <a:lstStyle/>
          <a:p>
            <a:pPr>
              <a:lnSpc>
                <a:spcPct val="100000"/>
              </a:lnSpc>
              <a:spcBef>
                <a:spcPts val="1400"/>
              </a:spcBef>
            </a:pPr>
            <a:r>
              <a:rPr lang="en-US" sz="2000" dirty="0">
                <a:latin typeface="Abadi" panose="020B0604020104020204" pitchFamily="34" charset="0"/>
              </a:rPr>
              <a:t>All the 4 classification model had the same confusion matrixes and were able equally distinguish between the different classes. The major problem is false positives for all the models. </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4" name="Picture 2">
            <a:extLst>
              <a:ext uri="{FF2B5EF4-FFF2-40B4-BE49-F238E27FC236}">
                <a16:creationId xmlns:a16="http://schemas.microsoft.com/office/drawing/2014/main" id="{F44A4EAA-5013-4C68-8BA8-3F3D499A5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385" y="2426163"/>
            <a:ext cx="50482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49</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1254"/>
            <a:ext cx="10515600" cy="4725138"/>
          </a:xfrm>
          <a:prstGeom prst="rect">
            <a:avLst/>
          </a:prstGeom>
        </p:spPr>
        <p:txBody>
          <a:bodyPr>
            <a:normAutofit lnSpcReduction="10000"/>
          </a:bodyPr>
          <a:lstStyle/>
          <a:p>
            <a:pPr marL="0" indent="0" algn="just">
              <a:lnSpc>
                <a:spcPct val="100000"/>
              </a:lnSpc>
              <a:spcBef>
                <a:spcPts val="1400"/>
              </a:spcBef>
              <a:buNone/>
            </a:pPr>
            <a:r>
              <a:rPr lang="en-US" sz="2000" dirty="0">
                <a:latin typeface="Abadi" panose="020B0604020104020204" pitchFamily="34" charset="0"/>
              </a:rPr>
              <a:t>• Different launch sites have different success rates. CCAFS LC-40, has a success rate of 60 %, while KSC LC-39A and VAFB SLC 4E has a success rate of 77%. </a:t>
            </a:r>
          </a:p>
          <a:p>
            <a:pPr marL="0" indent="0" algn="just">
              <a:lnSpc>
                <a:spcPct val="100000"/>
              </a:lnSpc>
              <a:spcBef>
                <a:spcPts val="1400"/>
              </a:spcBef>
              <a:buNone/>
            </a:pPr>
            <a:r>
              <a:rPr lang="en-US" sz="2000" dirty="0">
                <a:latin typeface="Abadi" panose="020B0604020104020204" pitchFamily="34" charset="0"/>
              </a:rPr>
              <a:t>• We can deduce that, as the flight number increases in each of the 3 launch sites, so does the success rate. For instance, the success rate for the VAFB SLC 4E launch site is 100% after the Flight number 50. Both KSC LC 39A and CCAFS SLC 40 have a 100% success rates after 80th flight </a:t>
            </a:r>
          </a:p>
          <a:p>
            <a:pPr marL="0" indent="0" algn="just">
              <a:lnSpc>
                <a:spcPct val="100000"/>
              </a:lnSpc>
              <a:spcBef>
                <a:spcPts val="1400"/>
              </a:spcBef>
              <a:buNone/>
            </a:pPr>
            <a:r>
              <a:rPr lang="en-US" sz="2000" dirty="0">
                <a:latin typeface="Abadi" panose="020B0604020104020204" pitchFamily="34" charset="0"/>
              </a:rPr>
              <a:t>• If you observe Payload Vs. Launch Site scatter point chart you will find for the VAFB-SLC launchsite there are no rockets launched for heavypayload mass(greater than 10000). </a:t>
            </a:r>
          </a:p>
          <a:p>
            <a:pPr marL="0" indent="0" algn="just">
              <a:lnSpc>
                <a:spcPct val="100000"/>
              </a:lnSpc>
              <a:spcBef>
                <a:spcPts val="1400"/>
              </a:spcBef>
              <a:buNone/>
            </a:pPr>
            <a:r>
              <a:rPr lang="en-US" sz="2000" dirty="0">
                <a:latin typeface="Abadi" panose="020B0604020104020204" pitchFamily="34" charset="0"/>
              </a:rPr>
              <a:t>• Orbits ES-L1, GEO, HEO &amp; SSO have the highest success rates at 100%, with SO orbit having the lowest success rate at ~50%. Orbit SO has 0% success rate. </a:t>
            </a:r>
          </a:p>
          <a:p>
            <a:pPr marL="0" indent="0" algn="just">
              <a:lnSpc>
                <a:spcPct val="100000"/>
              </a:lnSpc>
              <a:spcBef>
                <a:spcPts val="1400"/>
              </a:spcBef>
              <a:buNone/>
            </a:pPr>
            <a:r>
              <a:rPr lang="en-US" sz="2000" dirty="0">
                <a:latin typeface="Abadi" panose="020B0604020104020204" pitchFamily="34" charset="0"/>
              </a:rPr>
              <a:t>• LEO orbit the Success appears related to the number of flights; on the other hand, there seems to be no relationship between flight number when in GTO orbit</a:t>
            </a:r>
          </a:p>
          <a:p>
            <a:pPr marL="0" indent="0" algn="just">
              <a:lnSpc>
                <a:spcPct val="100000"/>
              </a:lnSpc>
              <a:spcBef>
                <a:spcPts val="1400"/>
              </a:spcBef>
              <a:buNone/>
            </a:pPr>
            <a:r>
              <a:rPr lang="en-US" sz="2000" dirty="0">
                <a:latin typeface="Abadi" panose="020B0604020104020204" pitchFamily="34" charset="0"/>
              </a:rPr>
              <a:t>• And finally the success rate since 2013 kept increasing till 2020.</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50000"/>
                  </a:schemeClr>
                </a:solidFill>
                <a:latin typeface="Abadi"/>
              </a:rPr>
              <a:t>Describe how data was collected </a:t>
            </a: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50000"/>
                  </a:schemeClr>
                </a:solidFill>
                <a:latin typeface="Abadi"/>
              </a:rPr>
              <a:t>Describe how data was processed</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600" dirty="0">
                <a:solidFill>
                  <a:schemeClr val="bg2">
                    <a:lumMod val="50000"/>
                  </a:schemeClr>
                </a:solidFill>
                <a:latin typeface="Abadi"/>
              </a:rPr>
              <a:t>How to build, tune, evaluate classification models</a:t>
            </a:r>
          </a:p>
          <a:p>
            <a:pPr algn="just">
              <a:lnSpc>
                <a:spcPct val="120000"/>
              </a:lnSpc>
              <a:spcBef>
                <a:spcPts val="1400"/>
              </a:spcBef>
            </a:pPr>
            <a:endParaRPr lang="en-US" sz="88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0428"/>
            <a:ext cx="10515600" cy="4976783"/>
          </a:xfrm>
          <a:prstGeom prst="rect">
            <a:avLst/>
          </a:prstGeom>
        </p:spPr>
        <p:txBody>
          <a:bodyPr>
            <a:normAutofit/>
          </a:body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Description of how data sets were collected. </a:t>
            </a:r>
          </a:p>
          <a:p>
            <a:pPr algn="just">
              <a:lnSpc>
                <a:spcPct val="100000"/>
              </a:lnSpc>
              <a:spcBef>
                <a:spcPts val="1400"/>
              </a:spcBef>
            </a:pPr>
            <a:r>
              <a:rPr lang="en-US" sz="2000" dirty="0">
                <a:solidFill>
                  <a:srgbClr val="121619"/>
                </a:solidFill>
                <a:latin typeface="Abadi" panose="020B0604020104020204" pitchFamily="34" charset="0"/>
              </a:rPr>
              <a:t>Data was initially gathered by sending a get call to the SpaceX API, a RESTful API, using the SpaceX API. In order to accomplish this, a series of helper functions that would aid in the use of the API to extract information using identification codes in the launch data were first defined. Following that, the SpaceX API URL was requested to obtain rocket launch data. </a:t>
            </a:r>
          </a:p>
          <a:p>
            <a:pPr algn="just">
              <a:lnSpc>
                <a:spcPct val="100000"/>
              </a:lnSpc>
              <a:spcBef>
                <a:spcPts val="1400"/>
              </a:spcBef>
            </a:pPr>
            <a:r>
              <a:rPr lang="en-US" sz="2000" dirty="0">
                <a:solidFill>
                  <a:srgbClr val="121619"/>
                </a:solidFill>
                <a:latin typeface="Abadi" panose="020B0604020104020204" pitchFamily="34" charset="0"/>
              </a:rPr>
              <a:t>The SpaceX launch data was finally cleaned up to improve the consistency of the requested JSON output. the answer content was GET-requested, parsed, and then decoded as a JSON result before being converted into a Pandas data frame.</a:t>
            </a:r>
          </a:p>
          <a:p>
            <a:pPr algn="just">
              <a:lnSpc>
                <a:spcPct val="100000"/>
              </a:lnSpc>
              <a:spcBef>
                <a:spcPts val="1400"/>
              </a:spcBef>
            </a:pPr>
            <a:r>
              <a:rPr lang="en-US" sz="2000" dirty="0">
                <a:solidFill>
                  <a:srgbClr val="121619"/>
                </a:solidFill>
                <a:latin typeface="Abadi" panose="020B0604020104020204" pitchFamily="34" charset="0"/>
              </a:rPr>
              <a:t>Moreover, web scraping was done to get past Falcon 9 launch data from a Wikipedia page named-(</a:t>
            </a:r>
            <a:r>
              <a:rPr lang="en-US" sz="2000" dirty="0">
                <a:solidFill>
                  <a:srgbClr val="0948CB"/>
                </a:solidFill>
                <a:hlinkClick r:id="rId3">
                  <a:extLst>
                    <a:ext uri="{A12FA001-AC4F-418D-AE19-62706E023703}">
                      <ahyp:hlinkClr xmlns:ahyp="http://schemas.microsoft.com/office/drawing/2018/hyperlinkcolor" val="tx"/>
                    </a:ext>
                  </a:extLst>
                </a:hlinkClick>
              </a:rPr>
              <a:t>List of Falcon 9 and Falcon Heavy launches – Wikipedia</a:t>
            </a:r>
            <a:r>
              <a:rPr lang="en-US" sz="2000" dirty="0">
                <a:solidFill>
                  <a:srgbClr val="121619"/>
                </a:solidFill>
                <a:latin typeface="Abadi" panose="020B0604020104020204" pitchFamily="34" charset="0"/>
              </a:rPr>
              <a:t>) where the data is saved in HTML. I extract the Falcon 9 launch HTML table using BeautifulSoup and request Library,the Wikipedia page's records, Parsed the table and created a Pandas data frame from it.</a:t>
            </a:r>
          </a:p>
          <a:p>
            <a:pPr marL="0" indent="0" algn="just">
              <a:lnSpc>
                <a:spcPct val="100000"/>
              </a:lnSpc>
              <a:spcBef>
                <a:spcPts val="1400"/>
              </a:spcBef>
              <a:buNone/>
            </a:pPr>
            <a:endParaRPr lang="en-US" sz="2200" dirty="0">
              <a:solidFill>
                <a:srgbClr val="121619"/>
              </a:solidFill>
              <a:latin typeface="Abadi" panose="020B0604020104020204" pitchFamily="34" charset="0"/>
            </a:endParaRPr>
          </a:p>
          <a:p>
            <a:pPr marL="0" indent="0" algn="just">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8</a:t>
            </a:fld>
            <a:endParaRPr lang="en-US" dirty="0"/>
          </a:p>
        </p:txBody>
      </p:sp>
      <p:pic>
        <p:nvPicPr>
          <p:cNvPr id="7" name="Content Placeholder 6">
            <a:extLst>
              <a:ext uri="{FF2B5EF4-FFF2-40B4-BE49-F238E27FC236}">
                <a16:creationId xmlns:a16="http://schemas.microsoft.com/office/drawing/2014/main" id="{0A737348-0D24-4F5C-AF1A-27768DCD20FA}"/>
              </a:ext>
            </a:extLst>
          </p:cNvPr>
          <p:cNvPicPr>
            <a:picLocks noGrp="1" noChangeAspect="1"/>
          </p:cNvPicPr>
          <p:nvPr>
            <p:ph idx="4294967295"/>
          </p:nvPr>
        </p:nvPicPr>
        <p:blipFill>
          <a:blip r:embed="rId3"/>
          <a:stretch>
            <a:fillRect/>
          </a:stretch>
        </p:blipFill>
        <p:spPr>
          <a:xfrm>
            <a:off x="6304570" y="1818698"/>
            <a:ext cx="5275262" cy="4206875"/>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089524" cy="4198937"/>
          </a:xfrm>
          <a:prstGeom prst="rect">
            <a:avLst/>
          </a:prstGeom>
        </p:spPr>
        <p:txBody>
          <a:bodyPr vert="horz" lIns="91440" tIns="45720" rIns="91440" bIns="45720" rtlCol="0" anchor="t">
            <a:normAutofit fontScale="92500" lnSpcReduction="10000"/>
          </a:bodyPr>
          <a:lstStyle/>
          <a:p>
            <a:pPr algn="just">
              <a:lnSpc>
                <a:spcPct val="100000"/>
              </a:lnSpc>
              <a:spcBef>
                <a:spcPts val="1400"/>
              </a:spcBef>
            </a:pPr>
            <a:r>
              <a:rPr lang="en-US" sz="2000" dirty="0">
                <a:solidFill>
                  <a:srgbClr val="121619"/>
                </a:solidFill>
                <a:latin typeface="Abadi" panose="020B0604020104020204" pitchFamily="34" charset="0"/>
              </a:rPr>
              <a:t>Data collected using SpaceX API (a RESTful API) by making a get request to the SpaceX API then requested and parsed the SpaceX launch data using the GET request and decoded the response content as a Json result which was then converted into a Pandas data frame</a:t>
            </a:r>
          </a:p>
          <a:p>
            <a:pPr algn="just">
              <a:lnSpc>
                <a:spcPct val="100000"/>
              </a:lnSpc>
              <a:spcBef>
                <a:spcPts val="1400"/>
              </a:spcBef>
            </a:pPr>
            <a:r>
              <a:rPr lang="en-US" sz="2000" dirty="0">
                <a:solidFill>
                  <a:srgbClr val="121619"/>
                </a:solidFill>
                <a:latin typeface="Abadi" panose="020B0604020104020204" pitchFamily="34" charset="0"/>
              </a:rPr>
              <a:t>The GitHub URL of the completed SpaceX API calls notebook-</a:t>
            </a:r>
          </a:p>
          <a:p>
            <a:pPr marL="0" indent="0" algn="just">
              <a:lnSpc>
                <a:spcPct val="100000"/>
              </a:lnSpc>
              <a:spcBef>
                <a:spcPts val="1400"/>
              </a:spcBef>
              <a:buNone/>
            </a:pPr>
            <a:r>
              <a:rPr lang="en-US" sz="2000" dirty="0">
                <a:solidFill>
                  <a:srgbClr val="121619"/>
                </a:solidFill>
                <a:latin typeface="Abadi" panose="020B0604020104020204" pitchFamily="34" charset="0"/>
                <a:hlinkClick r:id="rId4"/>
              </a:rPr>
              <a:t>https://github.com/MantravadiKeerthi/-SpaceX-Falcon-9-1st-stage-Success-Landing-Prediction/blob/main/1.Data%20Collection%20API.ipynb</a:t>
            </a:r>
            <a:endParaRPr lang="en-US" sz="2000" dirty="0">
              <a:solidFill>
                <a:srgbClr val="121619"/>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987851" cy="4233285"/>
          </a:xfrm>
          <a:prstGeom prst="rect">
            <a:avLst/>
          </a:prstGeom>
        </p:spPr>
        <p:txBody>
          <a:bodyPr lIns="91440" tIns="45720" rIns="91440" bIns="45720" anchor="t">
            <a:normAutofit fontScale="92500"/>
          </a:bodyPr>
          <a:lstStyle/>
          <a:p>
            <a:pPr algn="just">
              <a:lnSpc>
                <a:spcPct val="100000"/>
              </a:lnSpc>
              <a:spcBef>
                <a:spcPts val="1400"/>
              </a:spcBef>
            </a:pPr>
            <a:r>
              <a:rPr lang="en-US" sz="2000" dirty="0">
                <a:latin typeface="Abadi" panose="020B0604020104020204" pitchFamily="34" charset="0"/>
              </a:rPr>
              <a:t>Performed web scraping to collect Falcon 9 historical launch records from a Wikipedia using BeautifulSoup and request, to extract the Falcon 9 launch records from HTML table of the Wikipedia page, then created a data frame by parsing the launch HTML. </a:t>
            </a: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solidFill>
                  <a:schemeClr val="accent3">
                    <a:lumMod val="25000"/>
                  </a:schemeClr>
                </a:solidFill>
                <a:latin typeface="Abadi" panose="020B0604020104020204" pitchFamily="34" charset="0"/>
              </a:rPr>
              <a:t>The GitHub URL of the completed web scraping notebook-</a:t>
            </a:r>
          </a:p>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https://github.com/MantravadiKeerthi/-SpaceX-Falcon-9-1st-stage-Success-Landing-Prediction/blob/main/2.Data%20Collection%20with%20Web%20Scraping.ipynb</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4C340F4F-C598-48D8-82E8-6A870A5EE9BA}"/>
              </a:ext>
            </a:extLst>
          </p:cNvPr>
          <p:cNvPicPr>
            <a:picLocks noChangeAspect="1"/>
          </p:cNvPicPr>
          <p:nvPr/>
        </p:nvPicPr>
        <p:blipFill>
          <a:blip r:embed="rId4"/>
          <a:stretch>
            <a:fillRect/>
          </a:stretch>
        </p:blipFill>
        <p:spPr>
          <a:xfrm>
            <a:off x="6281740" y="1792288"/>
            <a:ext cx="5176231"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333</TotalTime>
  <Words>2696</Words>
  <Application>Microsoft Office PowerPoint</Application>
  <PresentationFormat>Widescreen</PresentationFormat>
  <Paragraphs>237</Paragraphs>
  <Slides>50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Keerthi</cp:lastModifiedBy>
  <cp:revision>225</cp:revision>
  <dcterms:created xsi:type="dcterms:W3CDTF">2021-04-29T18:58:34Z</dcterms:created>
  <dcterms:modified xsi:type="dcterms:W3CDTF">2023-04-01T15:13:19Z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